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8229600" cx="14630400"/>
  <p:notesSz cx="8229600" cy="14630400"/>
  <p:embeddedFontLst>
    <p:embeddedFont>
      <p:font typeface="Arimo"/>
      <p:regular r:id="rId15"/>
      <p:bold r:id="rId16"/>
      <p:italic r:id="rId17"/>
      <p:boldItalic r:id="rId18"/>
    </p:embeddedFont>
    <p:embeddedFont>
      <p:font typeface="Outfit"/>
      <p:regular r:id="rId19"/>
      <p:bold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Outfit-bold.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Arimo-regular.fntdata"/><Relationship Id="rId14" Type="http://schemas.openxmlformats.org/officeDocument/2006/relationships/slide" Target="slides/slide10.xml"/><Relationship Id="rId17" Type="http://schemas.openxmlformats.org/officeDocument/2006/relationships/font" Target="fonts/Arimo-italic.fntdata"/><Relationship Id="rId16" Type="http://schemas.openxmlformats.org/officeDocument/2006/relationships/font" Target="fonts/Arimo-bold.fntdata"/><Relationship Id="rId5" Type="http://schemas.openxmlformats.org/officeDocument/2006/relationships/slide" Target="slides/slide1.xml"/><Relationship Id="rId19" Type="http://schemas.openxmlformats.org/officeDocument/2006/relationships/font" Target="fonts/Outfit-regular.fntdata"/><Relationship Id="rId6" Type="http://schemas.openxmlformats.org/officeDocument/2006/relationships/slide" Target="slides/slide2.xml"/><Relationship Id="rId18" Type="http://schemas.openxmlformats.org/officeDocument/2006/relationships/font" Target="fonts/Arimo-boldItalic.fntdata"/><Relationship Id="rId7" Type="http://schemas.openxmlformats.org/officeDocument/2006/relationships/slide" Target="slides/slide3.xml"/><Relationship Id="rId8" Type="http://schemas.openxmlformats.org/officeDocument/2006/relationships/slide" Target="slides/slide4.xml"/></Relationships>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5.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t>‹#›</a:t>
            </a:fld>
            <a:endParaRPr b="0" i="0" sz="1200" u="none" cap="none" strike="noStrik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 name="Google Shape;53;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 name="Google Shape;54;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9" name="Google Shape;209;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0" name="Google Shape;210;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0" name="Google Shape;60;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 name="Google Shape;61;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3" name="Google Shape;83;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4" name="Google Shape;84;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3" name="Google Shape;103;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 name="Google Shape;104;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1" name="Google Shape;121;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2" name="Google Shape;122;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1" name="Google Shape;141;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 name="Google Shape;142;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1" name="Google Shape;161;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2" name="Google Shape;162;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8" name="Google Shape;178;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9" name="Google Shape;179;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0" name="Google Shape;190;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1" name="Google Shape;191;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 Id="rId3" Type="http://schemas.openxmlformats.org/officeDocument/2006/relationships/hyperlink" Target="https://gamma.app/?utm_source=made-with-gamma" TargetMode="External"/><Relationship Id="rId4"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 Id="rId3" Type="http://schemas.openxmlformats.org/officeDocument/2006/relationships/hyperlink" Target="https://gamma.app/?utm_source=made-with-gamma" TargetMode="External"/><Relationship Id="rId4"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 Id="rId3" Type="http://schemas.openxmlformats.org/officeDocument/2006/relationships/hyperlink" Target="https://gamma.app/?utm_source=made-with-gamma" TargetMode="External"/><Relationship Id="rId4"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 Id="rId3" Type="http://schemas.openxmlformats.org/officeDocument/2006/relationships/hyperlink" Target="https://gamma.app/?utm_source=made-with-gamma" TargetMode="External"/><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 Id="rId3" Type="http://schemas.openxmlformats.org/officeDocument/2006/relationships/hyperlink" Target="https://gamma.app/?utm_source=made-with-gamma" TargetMode="External"/><Relationship Id="rId4"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 Id="rId3" Type="http://schemas.openxmlformats.org/officeDocument/2006/relationships/hyperlink" Target="https://gamma.app/?utm_source=made-with-gamma" TargetMode="External"/><Relationship Id="rId4"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 Id="rId3" Type="http://schemas.openxmlformats.org/officeDocument/2006/relationships/hyperlink" Target="https://gamma.app/?utm_source=made-with-gamma" TargetMode="External"/><Relationship Id="rId4"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 Id="rId3" Type="http://schemas.openxmlformats.org/officeDocument/2006/relationships/hyperlink" Target="https://gamma.app/?utm_source=made-with-gamma" TargetMode="External"/><Relationship Id="rId4"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 Id="rId3" Type="http://schemas.openxmlformats.org/officeDocument/2006/relationships/hyperlink" Target="https://gamma.app/?utm_source=made-with-gamma" TargetMode="External"/><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 Id="rId3" Type="http://schemas.openxmlformats.org/officeDocument/2006/relationships/hyperlink" Target="https://gamma.app/?utm_source=made-with-gamma" TargetMode="External"/><Relationship Id="rId4"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bg>
      <p:bgPr>
        <a:solidFill>
          <a:srgbClr val="000000"/>
        </a:solidFill>
      </p:bgPr>
    </p:bg>
    <p:spTree>
      <p:nvGrpSpPr>
        <p:cNvPr id="10" name="Shape 10"/>
        <p:cNvGrpSpPr/>
        <p:nvPr/>
      </p:nvGrpSpPr>
      <p:grpSpPr>
        <a:xfrm>
          <a:off x="0" y="0"/>
          <a:ext cx="0" cy="0"/>
          <a:chOff x="0" y="0"/>
          <a:chExt cx="0" cy="0"/>
        </a:xfrm>
      </p:grpSpPr>
      <p:pic>
        <p:nvPicPr>
          <p:cNvPr descr="preencoded.png" id="11" name="Google Shape;11;p2"/>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2" name="Google Shape;12;p2"/>
          <p:cNvSpPr/>
          <p:nvPr/>
        </p:nvSpPr>
        <p:spPr>
          <a:xfrm>
            <a:off x="0" y="0"/>
            <a:ext cx="14630400" cy="8229600"/>
          </a:xfrm>
          <a:prstGeom prst="rect">
            <a:avLst/>
          </a:prstGeom>
          <a:solidFill>
            <a:srgbClr val="FAFAFA">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 name="Google Shape;13;p2">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0 master">
  <p:cSld name="Slide 10 master">
    <p:bg>
      <p:bgPr>
        <a:solidFill>
          <a:srgbClr val="000000"/>
        </a:solidFill>
      </p:bgPr>
    </p:bg>
    <p:spTree>
      <p:nvGrpSpPr>
        <p:cNvPr id="46" name="Shape 46"/>
        <p:cNvGrpSpPr/>
        <p:nvPr/>
      </p:nvGrpSpPr>
      <p:grpSpPr>
        <a:xfrm>
          <a:off x="0" y="0"/>
          <a:ext cx="0" cy="0"/>
          <a:chOff x="0" y="0"/>
          <a:chExt cx="0" cy="0"/>
        </a:xfrm>
      </p:grpSpPr>
      <p:pic>
        <p:nvPicPr>
          <p:cNvPr descr="preencoded.png" id="47" name="Google Shape;47;p11"/>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48" name="Google Shape;48;p11"/>
          <p:cNvSpPr/>
          <p:nvPr/>
        </p:nvSpPr>
        <p:spPr>
          <a:xfrm>
            <a:off x="0" y="0"/>
            <a:ext cx="14630400" cy="8229600"/>
          </a:xfrm>
          <a:prstGeom prst="rect">
            <a:avLst/>
          </a:prstGeom>
          <a:solidFill>
            <a:srgbClr val="FAFAFA">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9" name="Google Shape;49;p11">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50" name="Shape 5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bg>
      <p:bgPr>
        <a:solidFill>
          <a:srgbClr val="000000"/>
        </a:solidFill>
      </p:bgPr>
    </p:bg>
    <p:spTree>
      <p:nvGrpSpPr>
        <p:cNvPr id="14" name="Shape 14"/>
        <p:cNvGrpSpPr/>
        <p:nvPr/>
      </p:nvGrpSpPr>
      <p:grpSpPr>
        <a:xfrm>
          <a:off x="0" y="0"/>
          <a:ext cx="0" cy="0"/>
          <a:chOff x="0" y="0"/>
          <a:chExt cx="0" cy="0"/>
        </a:xfrm>
      </p:grpSpPr>
      <p:pic>
        <p:nvPicPr>
          <p:cNvPr descr="preencoded.png" id="15" name="Google Shape;15;p3"/>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6" name="Google Shape;16;p3"/>
          <p:cNvSpPr/>
          <p:nvPr/>
        </p:nvSpPr>
        <p:spPr>
          <a:xfrm>
            <a:off x="0" y="0"/>
            <a:ext cx="14630400" cy="8229600"/>
          </a:xfrm>
          <a:prstGeom prst="rect">
            <a:avLst/>
          </a:prstGeom>
          <a:solidFill>
            <a:srgbClr val="FAFAFA">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 name="Google Shape;17;p3">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bg>
      <p:bgPr>
        <a:solidFill>
          <a:srgbClr val="000000"/>
        </a:solidFill>
      </p:bgPr>
    </p:bg>
    <p:spTree>
      <p:nvGrpSpPr>
        <p:cNvPr id="18" name="Shape 18"/>
        <p:cNvGrpSpPr/>
        <p:nvPr/>
      </p:nvGrpSpPr>
      <p:grpSpPr>
        <a:xfrm>
          <a:off x="0" y="0"/>
          <a:ext cx="0" cy="0"/>
          <a:chOff x="0" y="0"/>
          <a:chExt cx="0" cy="0"/>
        </a:xfrm>
      </p:grpSpPr>
      <p:pic>
        <p:nvPicPr>
          <p:cNvPr descr="preencoded.png" id="19" name="Google Shape;19;p4"/>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0" name="Google Shape;20;p4"/>
          <p:cNvSpPr/>
          <p:nvPr/>
        </p:nvSpPr>
        <p:spPr>
          <a:xfrm>
            <a:off x="0" y="0"/>
            <a:ext cx="14630400" cy="8229600"/>
          </a:xfrm>
          <a:prstGeom prst="rect">
            <a:avLst/>
          </a:prstGeom>
          <a:solidFill>
            <a:srgbClr val="FAFAFA">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1" name="Google Shape;21;p4">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bg>
      <p:bgPr>
        <a:solidFill>
          <a:srgbClr val="000000"/>
        </a:solidFill>
      </p:bgPr>
    </p:bg>
    <p:spTree>
      <p:nvGrpSpPr>
        <p:cNvPr id="22" name="Shape 22"/>
        <p:cNvGrpSpPr/>
        <p:nvPr/>
      </p:nvGrpSpPr>
      <p:grpSpPr>
        <a:xfrm>
          <a:off x="0" y="0"/>
          <a:ext cx="0" cy="0"/>
          <a:chOff x="0" y="0"/>
          <a:chExt cx="0" cy="0"/>
        </a:xfrm>
      </p:grpSpPr>
      <p:pic>
        <p:nvPicPr>
          <p:cNvPr descr="preencoded.png" id="23" name="Google Shape;23;p5"/>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4" name="Google Shape;24;p5"/>
          <p:cNvSpPr/>
          <p:nvPr/>
        </p:nvSpPr>
        <p:spPr>
          <a:xfrm>
            <a:off x="0" y="0"/>
            <a:ext cx="14630400" cy="8229600"/>
          </a:xfrm>
          <a:prstGeom prst="rect">
            <a:avLst/>
          </a:prstGeom>
          <a:solidFill>
            <a:srgbClr val="FAFAFA">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5" name="Google Shape;25;p5">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bg>
      <p:bgPr>
        <a:solidFill>
          <a:srgbClr val="000000"/>
        </a:solidFill>
      </p:bgPr>
    </p:bg>
    <p:spTree>
      <p:nvGrpSpPr>
        <p:cNvPr id="26" name="Shape 26"/>
        <p:cNvGrpSpPr/>
        <p:nvPr/>
      </p:nvGrpSpPr>
      <p:grpSpPr>
        <a:xfrm>
          <a:off x="0" y="0"/>
          <a:ext cx="0" cy="0"/>
          <a:chOff x="0" y="0"/>
          <a:chExt cx="0" cy="0"/>
        </a:xfrm>
      </p:grpSpPr>
      <p:pic>
        <p:nvPicPr>
          <p:cNvPr descr="preencoded.png" id="27" name="Google Shape;27;p6"/>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8" name="Google Shape;28;p6"/>
          <p:cNvSpPr/>
          <p:nvPr/>
        </p:nvSpPr>
        <p:spPr>
          <a:xfrm>
            <a:off x="0" y="0"/>
            <a:ext cx="14630400" cy="8229600"/>
          </a:xfrm>
          <a:prstGeom prst="rect">
            <a:avLst/>
          </a:prstGeom>
          <a:solidFill>
            <a:srgbClr val="FAFAFA">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9" name="Google Shape;29;p6">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bg>
      <p:bgPr>
        <a:solidFill>
          <a:srgbClr val="000000"/>
        </a:solidFill>
      </p:bgPr>
    </p:bg>
    <p:spTree>
      <p:nvGrpSpPr>
        <p:cNvPr id="30" name="Shape 30"/>
        <p:cNvGrpSpPr/>
        <p:nvPr/>
      </p:nvGrpSpPr>
      <p:grpSpPr>
        <a:xfrm>
          <a:off x="0" y="0"/>
          <a:ext cx="0" cy="0"/>
          <a:chOff x="0" y="0"/>
          <a:chExt cx="0" cy="0"/>
        </a:xfrm>
      </p:grpSpPr>
      <p:pic>
        <p:nvPicPr>
          <p:cNvPr descr="preencoded.png" id="31" name="Google Shape;31;p7"/>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32" name="Google Shape;32;p7"/>
          <p:cNvSpPr/>
          <p:nvPr/>
        </p:nvSpPr>
        <p:spPr>
          <a:xfrm>
            <a:off x="0" y="0"/>
            <a:ext cx="14630400" cy="8229600"/>
          </a:xfrm>
          <a:prstGeom prst="rect">
            <a:avLst/>
          </a:prstGeom>
          <a:solidFill>
            <a:srgbClr val="FAFAFA">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3" name="Google Shape;33;p7">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bg>
      <p:bgPr>
        <a:solidFill>
          <a:srgbClr val="000000"/>
        </a:solidFill>
      </p:bgPr>
    </p:bg>
    <p:spTree>
      <p:nvGrpSpPr>
        <p:cNvPr id="34" name="Shape 34"/>
        <p:cNvGrpSpPr/>
        <p:nvPr/>
      </p:nvGrpSpPr>
      <p:grpSpPr>
        <a:xfrm>
          <a:off x="0" y="0"/>
          <a:ext cx="0" cy="0"/>
          <a:chOff x="0" y="0"/>
          <a:chExt cx="0" cy="0"/>
        </a:xfrm>
      </p:grpSpPr>
      <p:pic>
        <p:nvPicPr>
          <p:cNvPr descr="preencoded.png" id="35" name="Google Shape;35;p8"/>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36" name="Google Shape;36;p8"/>
          <p:cNvSpPr/>
          <p:nvPr/>
        </p:nvSpPr>
        <p:spPr>
          <a:xfrm>
            <a:off x="0" y="0"/>
            <a:ext cx="14630400" cy="8229600"/>
          </a:xfrm>
          <a:prstGeom prst="rect">
            <a:avLst/>
          </a:prstGeom>
          <a:solidFill>
            <a:srgbClr val="FAFAFA">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7" name="Google Shape;37;p8">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bg>
      <p:bgPr>
        <a:solidFill>
          <a:srgbClr val="000000"/>
        </a:solidFill>
      </p:bgPr>
    </p:bg>
    <p:spTree>
      <p:nvGrpSpPr>
        <p:cNvPr id="38" name="Shape 38"/>
        <p:cNvGrpSpPr/>
        <p:nvPr/>
      </p:nvGrpSpPr>
      <p:grpSpPr>
        <a:xfrm>
          <a:off x="0" y="0"/>
          <a:ext cx="0" cy="0"/>
          <a:chOff x="0" y="0"/>
          <a:chExt cx="0" cy="0"/>
        </a:xfrm>
      </p:grpSpPr>
      <p:pic>
        <p:nvPicPr>
          <p:cNvPr descr="preencoded.png" id="39" name="Google Shape;39;p9"/>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40" name="Google Shape;40;p9"/>
          <p:cNvSpPr/>
          <p:nvPr/>
        </p:nvSpPr>
        <p:spPr>
          <a:xfrm>
            <a:off x="0" y="0"/>
            <a:ext cx="14630400" cy="8229600"/>
          </a:xfrm>
          <a:prstGeom prst="rect">
            <a:avLst/>
          </a:prstGeom>
          <a:solidFill>
            <a:srgbClr val="FAFAFA">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1" name="Google Shape;41;p9">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p:cSld name="Slide 9 master">
    <p:bg>
      <p:bgPr>
        <a:solidFill>
          <a:srgbClr val="000000"/>
        </a:solidFill>
      </p:bgPr>
    </p:bg>
    <p:spTree>
      <p:nvGrpSpPr>
        <p:cNvPr id="42" name="Shape 42"/>
        <p:cNvGrpSpPr/>
        <p:nvPr/>
      </p:nvGrpSpPr>
      <p:grpSpPr>
        <a:xfrm>
          <a:off x="0" y="0"/>
          <a:ext cx="0" cy="0"/>
          <a:chOff x="0" y="0"/>
          <a:chExt cx="0" cy="0"/>
        </a:xfrm>
      </p:grpSpPr>
      <p:pic>
        <p:nvPicPr>
          <p:cNvPr descr="preencoded.png" id="43" name="Google Shape;43;p10"/>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44" name="Google Shape;44;p10"/>
          <p:cNvSpPr/>
          <p:nvPr/>
        </p:nvSpPr>
        <p:spPr>
          <a:xfrm>
            <a:off x="0" y="0"/>
            <a:ext cx="14630400" cy="8229600"/>
          </a:xfrm>
          <a:prstGeom prst="rect">
            <a:avLst/>
          </a:prstGeom>
          <a:solidFill>
            <a:srgbClr val="FAFAFA">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5" name="Google Shape;45;p10">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3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2.png"/><Relationship Id="rId4" Type="http://schemas.openxmlformats.org/officeDocument/2006/relationships/image" Target="../media/image19.png"/><Relationship Id="rId5" Type="http://schemas.openxmlformats.org/officeDocument/2006/relationships/image" Target="../media/image16.png"/><Relationship Id="rId6" Type="http://schemas.openxmlformats.org/officeDocument/2006/relationships/image" Target="../media/image15.png"/><Relationship Id="rId7"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3.png"/><Relationship Id="rId4" Type="http://schemas.openxmlformats.org/officeDocument/2006/relationships/image" Target="../media/image17.png"/><Relationship Id="rId5" Type="http://schemas.openxmlformats.org/officeDocument/2006/relationships/image" Target="../media/image21.png"/><Relationship Id="rId6"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2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2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25.png"/><Relationship Id="rId4" Type="http://schemas.openxmlformats.org/officeDocument/2006/relationships/image" Target="../media/image24.png"/><Relationship Id="rId5" Type="http://schemas.openxmlformats.org/officeDocument/2006/relationships/image" Target="../media/image27.png"/><Relationship Id="rId6"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pic>
        <p:nvPicPr>
          <p:cNvPr descr="preencoded.png" id="56" name="Google Shape;56;p13"/>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57" name="Google Shape;57;p13"/>
          <p:cNvSpPr/>
          <p:nvPr/>
        </p:nvSpPr>
        <p:spPr>
          <a:xfrm>
            <a:off x="6280190" y="3051572"/>
            <a:ext cx="7556421" cy="2126337"/>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231971"/>
              </a:buClr>
              <a:buSzPts val="4450"/>
              <a:buFont typeface="Outfit"/>
              <a:buNone/>
            </a:pPr>
            <a:r>
              <a:rPr b="1" i="0" lang="en-US" sz="4450" u="none" cap="none" strike="noStrike">
                <a:solidFill>
                  <a:srgbClr val="231971"/>
                </a:solidFill>
                <a:latin typeface="Outfit"/>
                <a:ea typeface="Outfit"/>
                <a:cs typeface="Outfit"/>
                <a:sym typeface="Outfit"/>
              </a:rPr>
              <a:t>The History of Artificial Intelligence: From Ancient Automata to Agentic AI</a:t>
            </a:r>
            <a:endParaRPr b="0" i="0" sz="4450" u="none" cap="none" strike="noStrike"/>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2"/>
          <p:cNvSpPr/>
          <p:nvPr/>
        </p:nvSpPr>
        <p:spPr>
          <a:xfrm>
            <a:off x="575548" y="452199"/>
            <a:ext cx="9935051" cy="488156"/>
          </a:xfrm>
          <a:prstGeom prst="rect">
            <a:avLst/>
          </a:prstGeom>
          <a:noFill/>
          <a:ln>
            <a:noFill/>
          </a:ln>
        </p:spPr>
        <p:txBody>
          <a:bodyPr anchorCtr="0" anchor="t" bIns="0" lIns="0" spcFirstLastPara="1" rIns="0" wrap="square" tIns="0">
            <a:noAutofit/>
          </a:bodyPr>
          <a:lstStyle/>
          <a:p>
            <a:pPr indent="0" lvl="0" marL="0" marR="0" rtl="0" algn="l">
              <a:lnSpc>
                <a:spcPct val="124590"/>
              </a:lnSpc>
              <a:spcBef>
                <a:spcPts val="0"/>
              </a:spcBef>
              <a:spcAft>
                <a:spcPts val="0"/>
              </a:spcAft>
              <a:buClr>
                <a:srgbClr val="231971"/>
              </a:buClr>
              <a:buSzPts val="3050"/>
              <a:buFont typeface="Outfit"/>
              <a:buNone/>
            </a:pPr>
            <a:r>
              <a:rPr b="1" i="0" lang="en-US" sz="3050" u="none" cap="none" strike="noStrike">
                <a:solidFill>
                  <a:srgbClr val="231971"/>
                </a:solidFill>
                <a:latin typeface="Outfit"/>
                <a:ea typeface="Outfit"/>
                <a:cs typeface="Outfit"/>
                <a:sym typeface="Outfit"/>
              </a:rPr>
              <a:t>The Future of AI: Toward Superintelligence and Beyond</a:t>
            </a:r>
            <a:endParaRPr b="0" i="0" sz="3050" u="none" cap="none" strike="noStrike"/>
          </a:p>
        </p:txBody>
      </p:sp>
      <p:sp>
        <p:nvSpPr>
          <p:cNvPr id="213" name="Google Shape;213;p22"/>
          <p:cNvSpPr/>
          <p:nvPr/>
        </p:nvSpPr>
        <p:spPr>
          <a:xfrm>
            <a:off x="575548" y="1315164"/>
            <a:ext cx="6549152" cy="749737"/>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2A2742"/>
              </a:buClr>
              <a:buSzPts val="1200"/>
              <a:buFont typeface="Arimo"/>
              <a:buNone/>
            </a:pPr>
            <a:r>
              <a:rPr b="0" i="0" lang="en-US" sz="1200" u="none" cap="none" strike="noStrike">
                <a:solidFill>
                  <a:srgbClr val="2A2742"/>
                </a:solidFill>
                <a:latin typeface="Arimo"/>
                <a:ea typeface="Arimo"/>
                <a:cs typeface="Arimo"/>
                <a:sym typeface="Arimo"/>
              </a:rPr>
              <a:t>The journey from ancient automatons to agentic AI is far from over. As AI capabilities grow, so do the profound questions about its ultimate potential and our responsibility in guiding its development.</a:t>
            </a:r>
            <a:endParaRPr b="0" i="0" sz="1200" u="none" cap="none" strike="noStrike"/>
          </a:p>
        </p:txBody>
      </p:sp>
      <p:sp>
        <p:nvSpPr>
          <p:cNvPr id="214" name="Google Shape;214;p22"/>
          <p:cNvSpPr/>
          <p:nvPr/>
        </p:nvSpPr>
        <p:spPr>
          <a:xfrm>
            <a:off x="575548" y="2205395"/>
            <a:ext cx="6549152" cy="499824"/>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2A2742"/>
              </a:buClr>
              <a:buSzPts val="1200"/>
              <a:buFont typeface="Arimo"/>
              <a:buNone/>
            </a:pPr>
            <a:r>
              <a:rPr b="1" i="0" lang="en-US" sz="1200" u="none" cap="none" strike="noStrike">
                <a:solidFill>
                  <a:srgbClr val="2A2742"/>
                </a:solidFill>
                <a:latin typeface="Arimo"/>
                <a:ea typeface="Arimo"/>
                <a:cs typeface="Arimo"/>
                <a:sym typeface="Arimo"/>
              </a:rPr>
              <a:t>Superintelligence:</a:t>
            </a:r>
            <a:r>
              <a:rPr b="0" i="0" lang="en-US" sz="1200" u="none" cap="none" strike="noStrike">
                <a:solidFill>
                  <a:srgbClr val="2A2742"/>
                </a:solidFill>
                <a:latin typeface="Arimo"/>
                <a:ea typeface="Arimo"/>
                <a:cs typeface="Arimo"/>
                <a:sym typeface="Arimo"/>
              </a:rPr>
              <a:t> Philosophers like Nick Bostrom raise questions about the implications of AI surpassing human cognitive abilities.</a:t>
            </a:r>
            <a:endParaRPr b="0" i="0" sz="1200" u="none" cap="none" strike="noStrike"/>
          </a:p>
        </p:txBody>
      </p:sp>
      <p:sp>
        <p:nvSpPr>
          <p:cNvPr id="215" name="Google Shape;215;p22"/>
          <p:cNvSpPr/>
          <p:nvPr/>
        </p:nvSpPr>
        <p:spPr>
          <a:xfrm>
            <a:off x="575548" y="2759869"/>
            <a:ext cx="6549152" cy="499824"/>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2A2742"/>
              </a:buClr>
              <a:buSzPts val="1200"/>
              <a:buFont typeface="Arimo"/>
              <a:buNone/>
            </a:pPr>
            <a:r>
              <a:rPr b="1" i="0" lang="en-US" sz="1200" u="none" cap="none" strike="noStrike">
                <a:solidFill>
                  <a:srgbClr val="2A2742"/>
                </a:solidFill>
                <a:latin typeface="Arimo"/>
                <a:ea typeface="Arimo"/>
                <a:cs typeface="Arimo"/>
                <a:sym typeface="Arimo"/>
              </a:rPr>
              <a:t>Explainable AI (XAI):</a:t>
            </a:r>
            <a:r>
              <a:rPr b="0" i="0" lang="en-US" sz="1200" u="none" cap="none" strike="noStrike">
                <a:solidFill>
                  <a:srgbClr val="2A2742"/>
                </a:solidFill>
                <a:latin typeface="Arimo"/>
                <a:ea typeface="Arimo"/>
                <a:cs typeface="Arimo"/>
                <a:sym typeface="Arimo"/>
              </a:rPr>
              <a:t> Research focuses on making AI decisions transparent and understandable, fostering trust and accountability.</a:t>
            </a:r>
            <a:endParaRPr b="0" i="0" sz="1200" u="none" cap="none" strike="noStrike"/>
          </a:p>
        </p:txBody>
      </p:sp>
      <p:pic>
        <p:nvPicPr>
          <p:cNvPr descr="preencoded.png" id="216" name="Google Shape;216;p22"/>
          <p:cNvPicPr preferRelativeResize="0"/>
          <p:nvPr/>
        </p:nvPicPr>
        <p:blipFill rotWithShape="1">
          <a:blip r:embed="rId3">
            <a:alphaModFix/>
          </a:blip>
          <a:srcRect b="0" l="0" r="0" t="0"/>
          <a:stretch/>
        </p:blipFill>
        <p:spPr>
          <a:xfrm>
            <a:off x="7513320" y="1350407"/>
            <a:ext cx="6549152" cy="6549152"/>
          </a:xfrm>
          <a:prstGeom prst="rect">
            <a:avLst/>
          </a:prstGeom>
          <a:noFill/>
          <a:ln>
            <a:noFill/>
          </a:ln>
        </p:spPr>
      </p:pic>
      <p:sp>
        <p:nvSpPr>
          <p:cNvPr id="217" name="Google Shape;217;p22"/>
          <p:cNvSpPr/>
          <p:nvPr/>
        </p:nvSpPr>
        <p:spPr>
          <a:xfrm>
            <a:off x="7513320" y="8075295"/>
            <a:ext cx="6549152" cy="499824"/>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2A2742"/>
              </a:buClr>
              <a:buSzPts val="1200"/>
              <a:buFont typeface="Arimo"/>
              <a:buNone/>
            </a:pPr>
            <a:r>
              <a:rPr b="1" i="0" lang="en-US" sz="1200" u="none" cap="none" strike="noStrike">
                <a:solidFill>
                  <a:srgbClr val="2A2742"/>
                </a:solidFill>
                <a:latin typeface="Arimo"/>
                <a:ea typeface="Arimo"/>
                <a:cs typeface="Arimo"/>
                <a:sym typeface="Arimo"/>
              </a:rPr>
              <a:t>Human-AI Collaboration:</a:t>
            </a:r>
            <a:r>
              <a:rPr b="0" i="0" lang="en-US" sz="1200" u="none" cap="none" strike="noStrike">
                <a:solidFill>
                  <a:srgbClr val="2A2742"/>
                </a:solidFill>
                <a:latin typeface="Arimo"/>
                <a:ea typeface="Arimo"/>
                <a:cs typeface="Arimo"/>
                <a:sym typeface="Arimo"/>
              </a:rPr>
              <a:t> The future emphasizes synergistic partnerships between humans and AI, leveraging the strengths of both.</a:t>
            </a:r>
            <a:endParaRPr b="0" i="0" sz="1200" u="none" cap="none" strike="noStrike"/>
          </a:p>
        </p:txBody>
      </p:sp>
      <p:sp>
        <p:nvSpPr>
          <p:cNvPr id="218" name="Google Shape;218;p22"/>
          <p:cNvSpPr/>
          <p:nvPr/>
        </p:nvSpPr>
        <p:spPr>
          <a:xfrm>
            <a:off x="7513320" y="8629769"/>
            <a:ext cx="6549152" cy="499824"/>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2A2742"/>
              </a:buClr>
              <a:buSzPts val="1200"/>
              <a:buFont typeface="Arimo"/>
              <a:buNone/>
            </a:pPr>
            <a:r>
              <a:rPr b="1" i="0" lang="en-US" sz="1200" u="none" cap="none" strike="noStrike">
                <a:solidFill>
                  <a:srgbClr val="2A2742"/>
                </a:solidFill>
                <a:latin typeface="Arimo"/>
                <a:ea typeface="Arimo"/>
                <a:cs typeface="Arimo"/>
                <a:sym typeface="Arimo"/>
              </a:rPr>
              <a:t>Agentic Autonomy:</a:t>
            </a:r>
            <a:r>
              <a:rPr b="0" i="0" lang="en-US" sz="1200" u="none" cap="none" strike="noStrike">
                <a:solidFill>
                  <a:srgbClr val="2A2742"/>
                </a:solidFill>
                <a:latin typeface="Arimo"/>
                <a:ea typeface="Arimo"/>
                <a:cs typeface="Arimo"/>
                <a:sym typeface="Arimo"/>
              </a:rPr>
              <a:t> Continuous research into developing safe and beneficial autonomous AI systems is paramount.</a:t>
            </a:r>
            <a:endParaRPr b="0" i="0" sz="1200" u="none" cap="none" strike="noStrike"/>
          </a:p>
        </p:txBody>
      </p:sp>
      <p:sp>
        <p:nvSpPr>
          <p:cNvPr id="219" name="Google Shape;219;p22"/>
          <p:cNvSpPr/>
          <p:nvPr/>
        </p:nvSpPr>
        <p:spPr>
          <a:xfrm>
            <a:off x="809863" y="9535716"/>
            <a:ext cx="13244989" cy="249912"/>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2A2742"/>
              </a:buClr>
              <a:buSzPts val="1200"/>
              <a:buFont typeface="Arimo"/>
              <a:buNone/>
            </a:pPr>
            <a:r>
              <a:rPr b="0" i="0" lang="en-US" sz="1200" u="none" cap="none" strike="noStrike">
                <a:solidFill>
                  <a:srgbClr val="2A2742"/>
                </a:solidFill>
                <a:latin typeface="Arimo"/>
                <a:ea typeface="Arimo"/>
                <a:cs typeface="Arimo"/>
                <a:sym typeface="Arimo"/>
              </a:rPr>
              <a:t>The evolution of AI continues to shape the very fabric of humanity and technology, promising unprecedented advancements while demanding careful consideration of ethical implications.</a:t>
            </a:r>
            <a:endParaRPr b="0" i="0" sz="1200" u="none" cap="none" strike="noStrike"/>
          </a:p>
        </p:txBody>
      </p:sp>
      <p:sp>
        <p:nvSpPr>
          <p:cNvPr id="220" name="Google Shape;220;p22"/>
          <p:cNvSpPr/>
          <p:nvPr/>
        </p:nvSpPr>
        <p:spPr>
          <a:xfrm>
            <a:off x="575548" y="9359979"/>
            <a:ext cx="22860" cy="601385"/>
          </a:xfrm>
          <a:prstGeom prst="rect">
            <a:avLst/>
          </a:prstGeom>
          <a:solidFill>
            <a:srgbClr val="5E4C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p:nvPr/>
        </p:nvSpPr>
        <p:spPr>
          <a:xfrm>
            <a:off x="779383" y="612338"/>
            <a:ext cx="13071634" cy="1183005"/>
          </a:xfrm>
          <a:prstGeom prst="rect">
            <a:avLst/>
          </a:prstGeom>
          <a:noFill/>
          <a:ln>
            <a:noFill/>
          </a:ln>
        </p:spPr>
        <p:txBody>
          <a:bodyPr anchorCtr="0" anchor="t" bIns="0" lIns="0" spcFirstLastPara="1" rIns="0" wrap="square" tIns="0">
            <a:noAutofit/>
          </a:bodyPr>
          <a:lstStyle/>
          <a:p>
            <a:pPr indent="0" lvl="0" marL="0" marR="0" rtl="0" algn="l">
              <a:lnSpc>
                <a:spcPct val="125675"/>
              </a:lnSpc>
              <a:spcBef>
                <a:spcPts val="0"/>
              </a:spcBef>
              <a:spcAft>
                <a:spcPts val="0"/>
              </a:spcAft>
              <a:buClr>
                <a:srgbClr val="231971"/>
              </a:buClr>
              <a:buSzPts val="3700"/>
              <a:buFont typeface="Outfit"/>
              <a:buNone/>
            </a:pPr>
            <a:r>
              <a:rPr b="1" i="0" lang="en-US" sz="3700" u="none" cap="none" strike="noStrike">
                <a:solidFill>
                  <a:srgbClr val="231971"/>
                </a:solidFill>
                <a:latin typeface="Outfit"/>
                <a:ea typeface="Outfit"/>
                <a:cs typeface="Outfit"/>
                <a:sym typeface="Outfit"/>
              </a:rPr>
              <a:t>Ancient Roots: Automata and Early Ideas of Artificial Intelligence</a:t>
            </a:r>
            <a:endParaRPr b="0" i="0" sz="3700" u="none" cap="none" strike="noStrike"/>
          </a:p>
        </p:txBody>
      </p:sp>
      <p:sp>
        <p:nvSpPr>
          <p:cNvPr id="64" name="Google Shape;64;p14"/>
          <p:cNvSpPr/>
          <p:nvPr/>
        </p:nvSpPr>
        <p:spPr>
          <a:xfrm>
            <a:off x="779383" y="2249448"/>
            <a:ext cx="6304955" cy="1514475"/>
          </a:xfrm>
          <a:prstGeom prst="rect">
            <a:avLst/>
          </a:prstGeom>
          <a:noFill/>
          <a:ln>
            <a:noFill/>
          </a:ln>
        </p:spPr>
        <p:txBody>
          <a:bodyPr anchorCtr="0" anchor="t" bIns="0" lIns="0" spcFirstLastPara="1" rIns="0" wrap="square" tIns="0">
            <a:noAutofit/>
          </a:bodyPr>
          <a:lstStyle/>
          <a:p>
            <a:pPr indent="0" lvl="0" marL="0" marR="0" rtl="0" algn="l">
              <a:lnSpc>
                <a:spcPct val="162068"/>
              </a:lnSpc>
              <a:spcBef>
                <a:spcPts val="0"/>
              </a:spcBef>
              <a:spcAft>
                <a:spcPts val="0"/>
              </a:spcAft>
              <a:buClr>
                <a:srgbClr val="2A2742"/>
              </a:buClr>
              <a:buSzPts val="1450"/>
              <a:buFont typeface="Arimo"/>
              <a:buNone/>
            </a:pPr>
            <a:r>
              <a:rPr b="0" i="0" lang="en-US" sz="1450" u="none" cap="none" strike="noStrike">
                <a:solidFill>
                  <a:srgbClr val="2A2742"/>
                </a:solidFill>
                <a:latin typeface="Arimo"/>
                <a:ea typeface="Arimo"/>
                <a:cs typeface="Arimo"/>
                <a:sym typeface="Arimo"/>
              </a:rPr>
              <a:t>The concept of machines mimicking human actions dates back millennia. Ancient civilizations dreamed of automatons, self-operating machines that could perform tasks autonomously. These early innovations laid the philosophical groundwork for what would eventually become artificial intelligence.</a:t>
            </a:r>
            <a:endParaRPr b="0" i="0" sz="1450" u="none" cap="none" strike="noStrike"/>
          </a:p>
        </p:txBody>
      </p:sp>
      <p:sp>
        <p:nvSpPr>
          <p:cNvPr id="65" name="Google Shape;65;p14"/>
          <p:cNvSpPr/>
          <p:nvPr/>
        </p:nvSpPr>
        <p:spPr>
          <a:xfrm>
            <a:off x="10694670" y="2292072"/>
            <a:ext cx="22860" cy="5112901"/>
          </a:xfrm>
          <a:prstGeom prst="roundRect">
            <a:avLst>
              <a:gd fmla="val 347792" name="adj"/>
            </a:avLst>
          </a:prstGeom>
          <a:solidFill>
            <a:srgbClr val="BD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4"/>
          <p:cNvSpPr/>
          <p:nvPr/>
        </p:nvSpPr>
        <p:spPr>
          <a:xfrm>
            <a:off x="9948208" y="2493526"/>
            <a:ext cx="567809" cy="22860"/>
          </a:xfrm>
          <a:prstGeom prst="roundRect">
            <a:avLst>
              <a:gd fmla="val 347792" name="adj"/>
            </a:avLst>
          </a:prstGeom>
          <a:solidFill>
            <a:srgbClr val="BD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4"/>
          <p:cNvSpPr/>
          <p:nvPr/>
        </p:nvSpPr>
        <p:spPr>
          <a:xfrm>
            <a:off x="10493157" y="2292072"/>
            <a:ext cx="425887" cy="425887"/>
          </a:xfrm>
          <a:prstGeom prst="roundRect">
            <a:avLst>
              <a:gd fmla="val 18668" name="adj"/>
            </a:avLst>
          </a:prstGeom>
          <a:solidFill>
            <a:srgbClr val="E9E6FA"/>
          </a:solidFill>
          <a:ln cap="flat" cmpd="sng" w="9525">
            <a:solidFill>
              <a:srgbClr val="BDB8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4"/>
          <p:cNvSpPr/>
          <p:nvPr/>
        </p:nvSpPr>
        <p:spPr>
          <a:xfrm>
            <a:off x="10564118" y="2327493"/>
            <a:ext cx="283845" cy="354925"/>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A2742"/>
              </a:buClr>
              <a:buSzPts val="2200"/>
              <a:buFont typeface="Outfit"/>
              <a:buNone/>
            </a:pPr>
            <a:r>
              <a:rPr b="1" i="0" lang="en-US" sz="2200" u="none" cap="none" strike="noStrike">
                <a:solidFill>
                  <a:srgbClr val="2A2742"/>
                </a:solidFill>
                <a:latin typeface="Outfit"/>
                <a:ea typeface="Outfit"/>
                <a:cs typeface="Outfit"/>
                <a:sym typeface="Outfit"/>
              </a:rPr>
              <a:t>1</a:t>
            </a:r>
            <a:endParaRPr b="0" i="0" sz="2200" u="none" cap="none" strike="noStrike"/>
          </a:p>
        </p:txBody>
      </p:sp>
      <p:sp>
        <p:nvSpPr>
          <p:cNvPr id="69" name="Google Shape;69;p14"/>
          <p:cNvSpPr/>
          <p:nvPr/>
        </p:nvSpPr>
        <p:spPr>
          <a:xfrm>
            <a:off x="7553682" y="2357080"/>
            <a:ext cx="2205990" cy="295632"/>
          </a:xfrm>
          <a:prstGeom prst="rect">
            <a:avLst/>
          </a:prstGeom>
          <a:noFill/>
          <a:ln>
            <a:noFill/>
          </a:ln>
        </p:spPr>
        <p:txBody>
          <a:bodyPr anchorCtr="0" anchor="t" bIns="0" lIns="0" spcFirstLastPara="1" rIns="0" wrap="square" tIns="0">
            <a:noAutofit/>
          </a:bodyPr>
          <a:lstStyle/>
          <a:p>
            <a:pPr indent="0" lvl="0" marL="0" marR="0" rtl="0" algn="r">
              <a:lnSpc>
                <a:spcPct val="124324"/>
              </a:lnSpc>
              <a:spcBef>
                <a:spcPts val="0"/>
              </a:spcBef>
              <a:spcAft>
                <a:spcPts val="0"/>
              </a:spcAft>
              <a:buClr>
                <a:srgbClr val="2A2742"/>
              </a:buClr>
              <a:buSzPts val="1850"/>
              <a:buFont typeface="Outfit"/>
              <a:buNone/>
            </a:pPr>
            <a:r>
              <a:rPr b="1" i="0" lang="en-US" sz="1850" u="none" cap="none" strike="noStrike">
                <a:solidFill>
                  <a:srgbClr val="2A2742"/>
                </a:solidFill>
                <a:latin typeface="Outfit"/>
                <a:ea typeface="Outfit"/>
                <a:cs typeface="Outfit"/>
                <a:sym typeface="Outfit"/>
              </a:rPr>
              <a:t>400 BCE</a:t>
            </a:r>
            <a:endParaRPr b="0" i="0" sz="1850" u="none" cap="none" strike="noStrike"/>
          </a:p>
        </p:txBody>
      </p:sp>
      <p:sp>
        <p:nvSpPr>
          <p:cNvPr id="70" name="Google Shape;70;p14"/>
          <p:cNvSpPr/>
          <p:nvPr/>
        </p:nvSpPr>
        <p:spPr>
          <a:xfrm>
            <a:off x="7553682" y="2841903"/>
            <a:ext cx="2205990" cy="1817370"/>
          </a:xfrm>
          <a:prstGeom prst="rect">
            <a:avLst/>
          </a:prstGeom>
          <a:noFill/>
          <a:ln>
            <a:noFill/>
          </a:ln>
        </p:spPr>
        <p:txBody>
          <a:bodyPr anchorCtr="0" anchor="t" bIns="0" lIns="0" spcFirstLastPara="1" rIns="0" wrap="square" tIns="0">
            <a:noAutofit/>
          </a:bodyPr>
          <a:lstStyle/>
          <a:p>
            <a:pPr indent="0" lvl="0" marL="0" marR="0" rtl="0" algn="r">
              <a:lnSpc>
                <a:spcPct val="162068"/>
              </a:lnSpc>
              <a:spcBef>
                <a:spcPts val="0"/>
              </a:spcBef>
              <a:spcAft>
                <a:spcPts val="0"/>
              </a:spcAft>
              <a:buClr>
                <a:srgbClr val="2A2742"/>
              </a:buClr>
              <a:buSzPts val="1450"/>
              <a:buFont typeface="Arimo"/>
              <a:buNone/>
            </a:pPr>
            <a:r>
              <a:rPr b="1" i="0" lang="en-US" sz="1450" u="none" cap="none" strike="noStrike">
                <a:solidFill>
                  <a:srgbClr val="2A2742"/>
                </a:solidFill>
                <a:latin typeface="Arimo"/>
                <a:ea typeface="Arimo"/>
                <a:cs typeface="Arimo"/>
                <a:sym typeface="Arimo"/>
              </a:rPr>
              <a:t>Archytas's Mechanical Pigeon:</a:t>
            </a:r>
            <a:r>
              <a:rPr b="0" i="0" lang="en-US" sz="1450" u="none" cap="none" strike="noStrike">
                <a:solidFill>
                  <a:srgbClr val="2A2742"/>
                </a:solidFill>
                <a:latin typeface="Arimo"/>
                <a:ea typeface="Arimo"/>
                <a:cs typeface="Arimo"/>
                <a:sym typeface="Arimo"/>
              </a:rPr>
              <a:t> A wooden, steam-powered bird that could fly, demonstrating early mechanical ingenuity.</a:t>
            </a:r>
            <a:endParaRPr b="0" i="0" sz="1450" u="none" cap="none" strike="noStrike"/>
          </a:p>
        </p:txBody>
      </p:sp>
      <p:sp>
        <p:nvSpPr>
          <p:cNvPr id="71" name="Google Shape;71;p14"/>
          <p:cNvSpPr/>
          <p:nvPr/>
        </p:nvSpPr>
        <p:spPr>
          <a:xfrm>
            <a:off x="10896183" y="3629144"/>
            <a:ext cx="567809" cy="22860"/>
          </a:xfrm>
          <a:prstGeom prst="roundRect">
            <a:avLst>
              <a:gd fmla="val 347792" name="adj"/>
            </a:avLst>
          </a:prstGeom>
          <a:solidFill>
            <a:srgbClr val="BD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4"/>
          <p:cNvSpPr/>
          <p:nvPr/>
        </p:nvSpPr>
        <p:spPr>
          <a:xfrm>
            <a:off x="10493157" y="3427690"/>
            <a:ext cx="425887" cy="425887"/>
          </a:xfrm>
          <a:prstGeom prst="roundRect">
            <a:avLst>
              <a:gd fmla="val 18668" name="adj"/>
            </a:avLst>
          </a:prstGeom>
          <a:solidFill>
            <a:srgbClr val="E9E6FA"/>
          </a:solidFill>
          <a:ln cap="flat" cmpd="sng" w="9525">
            <a:solidFill>
              <a:srgbClr val="BDB8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4"/>
          <p:cNvSpPr/>
          <p:nvPr/>
        </p:nvSpPr>
        <p:spPr>
          <a:xfrm>
            <a:off x="10564118" y="3463111"/>
            <a:ext cx="283845" cy="354925"/>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A2742"/>
              </a:buClr>
              <a:buSzPts val="2200"/>
              <a:buFont typeface="Outfit"/>
              <a:buNone/>
            </a:pPr>
            <a:r>
              <a:rPr b="1" i="0" lang="en-US" sz="2200" u="none" cap="none" strike="noStrike">
                <a:solidFill>
                  <a:srgbClr val="2A2742"/>
                </a:solidFill>
                <a:latin typeface="Outfit"/>
                <a:ea typeface="Outfit"/>
                <a:cs typeface="Outfit"/>
                <a:sym typeface="Outfit"/>
              </a:rPr>
              <a:t>2</a:t>
            </a:r>
            <a:endParaRPr b="0" i="0" sz="2200" u="none" cap="none" strike="noStrike"/>
          </a:p>
        </p:txBody>
      </p:sp>
      <p:sp>
        <p:nvSpPr>
          <p:cNvPr id="74" name="Google Shape;74;p14"/>
          <p:cNvSpPr/>
          <p:nvPr/>
        </p:nvSpPr>
        <p:spPr>
          <a:xfrm>
            <a:off x="11652528" y="3492698"/>
            <a:ext cx="2206109" cy="295632"/>
          </a:xfrm>
          <a:prstGeom prst="rect">
            <a:avLst/>
          </a:prstGeom>
          <a:noFill/>
          <a:ln>
            <a:noFill/>
          </a:ln>
        </p:spPr>
        <p:txBody>
          <a:bodyPr anchorCtr="0" anchor="t" bIns="0" lIns="0" spcFirstLastPara="1" rIns="0" wrap="square" tIns="0">
            <a:noAutofit/>
          </a:bodyPr>
          <a:lstStyle/>
          <a:p>
            <a:pPr indent="0" lvl="0" marL="0" marR="0" rtl="0" algn="l">
              <a:lnSpc>
                <a:spcPct val="124324"/>
              </a:lnSpc>
              <a:spcBef>
                <a:spcPts val="0"/>
              </a:spcBef>
              <a:spcAft>
                <a:spcPts val="0"/>
              </a:spcAft>
              <a:buClr>
                <a:srgbClr val="2A2742"/>
              </a:buClr>
              <a:buSzPts val="1850"/>
              <a:buFont typeface="Outfit"/>
              <a:buNone/>
            </a:pPr>
            <a:r>
              <a:rPr b="1" i="0" lang="en-US" sz="1850" u="none" cap="none" strike="noStrike">
                <a:solidFill>
                  <a:srgbClr val="2A2742"/>
                </a:solidFill>
                <a:latin typeface="Outfit"/>
                <a:ea typeface="Outfit"/>
                <a:cs typeface="Outfit"/>
                <a:sym typeface="Outfit"/>
              </a:rPr>
              <a:t>9th Century</a:t>
            </a:r>
            <a:endParaRPr b="0" i="0" sz="1850" u="none" cap="none" strike="noStrike"/>
          </a:p>
        </p:txBody>
      </p:sp>
      <p:sp>
        <p:nvSpPr>
          <p:cNvPr id="75" name="Google Shape;75;p14"/>
          <p:cNvSpPr/>
          <p:nvPr/>
        </p:nvSpPr>
        <p:spPr>
          <a:xfrm>
            <a:off x="11652528" y="3977521"/>
            <a:ext cx="2206109" cy="1514475"/>
          </a:xfrm>
          <a:prstGeom prst="rect">
            <a:avLst/>
          </a:prstGeom>
          <a:noFill/>
          <a:ln>
            <a:noFill/>
          </a:ln>
        </p:spPr>
        <p:txBody>
          <a:bodyPr anchorCtr="0" anchor="t" bIns="0" lIns="0" spcFirstLastPara="1" rIns="0" wrap="square" tIns="0">
            <a:noAutofit/>
          </a:bodyPr>
          <a:lstStyle/>
          <a:p>
            <a:pPr indent="0" lvl="0" marL="0" marR="0" rtl="0" algn="l">
              <a:lnSpc>
                <a:spcPct val="162068"/>
              </a:lnSpc>
              <a:spcBef>
                <a:spcPts val="0"/>
              </a:spcBef>
              <a:spcAft>
                <a:spcPts val="0"/>
              </a:spcAft>
              <a:buClr>
                <a:srgbClr val="2A2742"/>
              </a:buClr>
              <a:buSzPts val="1450"/>
              <a:buFont typeface="Arimo"/>
              <a:buNone/>
            </a:pPr>
            <a:r>
              <a:rPr b="1" i="0" lang="en-US" sz="1450" u="none" cap="none" strike="noStrike">
                <a:solidFill>
                  <a:srgbClr val="2A2742"/>
                </a:solidFill>
                <a:latin typeface="Arimo"/>
                <a:ea typeface="Arimo"/>
                <a:cs typeface="Arimo"/>
                <a:sym typeface="Arimo"/>
              </a:rPr>
              <a:t>Banū Mūsā Brothers:</a:t>
            </a:r>
            <a:r>
              <a:rPr b="0" i="0" lang="en-US" sz="1450" u="none" cap="none" strike="noStrike">
                <a:solidFill>
                  <a:srgbClr val="2A2742"/>
                </a:solidFill>
                <a:latin typeface="Arimo"/>
                <a:ea typeface="Arimo"/>
                <a:cs typeface="Arimo"/>
                <a:sym typeface="Arimo"/>
              </a:rPr>
              <a:t> Developed programmable musical automata, showcasing advanced engineering for their time.</a:t>
            </a:r>
            <a:endParaRPr b="0" i="0" sz="1450" u="none" cap="none" strike="noStrike"/>
          </a:p>
        </p:txBody>
      </p:sp>
      <p:sp>
        <p:nvSpPr>
          <p:cNvPr id="76" name="Google Shape;76;p14"/>
          <p:cNvSpPr/>
          <p:nvPr/>
        </p:nvSpPr>
        <p:spPr>
          <a:xfrm>
            <a:off x="9948208" y="5239226"/>
            <a:ext cx="567809" cy="22860"/>
          </a:xfrm>
          <a:prstGeom prst="roundRect">
            <a:avLst>
              <a:gd fmla="val 347792" name="adj"/>
            </a:avLst>
          </a:prstGeom>
          <a:solidFill>
            <a:srgbClr val="BD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4"/>
          <p:cNvSpPr/>
          <p:nvPr/>
        </p:nvSpPr>
        <p:spPr>
          <a:xfrm>
            <a:off x="10493157" y="5037773"/>
            <a:ext cx="425887" cy="425887"/>
          </a:xfrm>
          <a:prstGeom prst="roundRect">
            <a:avLst>
              <a:gd fmla="val 18668" name="adj"/>
            </a:avLst>
          </a:prstGeom>
          <a:solidFill>
            <a:srgbClr val="E9E6FA"/>
          </a:solidFill>
          <a:ln cap="flat" cmpd="sng" w="9525">
            <a:solidFill>
              <a:srgbClr val="BDB8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4"/>
          <p:cNvSpPr/>
          <p:nvPr/>
        </p:nvSpPr>
        <p:spPr>
          <a:xfrm>
            <a:off x="10564118" y="5073194"/>
            <a:ext cx="283845" cy="354925"/>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A2742"/>
              </a:buClr>
              <a:buSzPts val="2200"/>
              <a:buFont typeface="Outfit"/>
              <a:buNone/>
            </a:pPr>
            <a:r>
              <a:rPr b="1" i="0" lang="en-US" sz="2200" u="none" cap="none" strike="noStrike">
                <a:solidFill>
                  <a:srgbClr val="2A2742"/>
                </a:solidFill>
                <a:latin typeface="Outfit"/>
                <a:ea typeface="Outfit"/>
                <a:cs typeface="Outfit"/>
                <a:sym typeface="Outfit"/>
              </a:rPr>
              <a:t>3</a:t>
            </a:r>
            <a:endParaRPr b="0" i="0" sz="2200" u="none" cap="none" strike="noStrike"/>
          </a:p>
        </p:txBody>
      </p:sp>
      <p:sp>
        <p:nvSpPr>
          <p:cNvPr id="79" name="Google Shape;79;p14"/>
          <p:cNvSpPr/>
          <p:nvPr/>
        </p:nvSpPr>
        <p:spPr>
          <a:xfrm>
            <a:off x="7553682" y="5102781"/>
            <a:ext cx="2205990" cy="295632"/>
          </a:xfrm>
          <a:prstGeom prst="rect">
            <a:avLst/>
          </a:prstGeom>
          <a:noFill/>
          <a:ln>
            <a:noFill/>
          </a:ln>
        </p:spPr>
        <p:txBody>
          <a:bodyPr anchorCtr="0" anchor="t" bIns="0" lIns="0" spcFirstLastPara="1" rIns="0" wrap="square" tIns="0">
            <a:noAutofit/>
          </a:bodyPr>
          <a:lstStyle/>
          <a:p>
            <a:pPr indent="0" lvl="0" marL="0" marR="0" rtl="0" algn="r">
              <a:lnSpc>
                <a:spcPct val="124324"/>
              </a:lnSpc>
              <a:spcBef>
                <a:spcPts val="0"/>
              </a:spcBef>
              <a:spcAft>
                <a:spcPts val="0"/>
              </a:spcAft>
              <a:buClr>
                <a:srgbClr val="2A2742"/>
              </a:buClr>
              <a:buSzPts val="1850"/>
              <a:buFont typeface="Outfit"/>
              <a:buNone/>
            </a:pPr>
            <a:r>
              <a:rPr b="1" i="0" lang="en-US" sz="1850" u="none" cap="none" strike="noStrike">
                <a:solidFill>
                  <a:srgbClr val="2A2742"/>
                </a:solidFill>
                <a:latin typeface="Outfit"/>
                <a:ea typeface="Outfit"/>
                <a:cs typeface="Outfit"/>
                <a:sym typeface="Outfit"/>
              </a:rPr>
              <a:t>1206</a:t>
            </a:r>
            <a:endParaRPr b="0" i="0" sz="1850" u="none" cap="none" strike="noStrike"/>
          </a:p>
        </p:txBody>
      </p:sp>
      <p:sp>
        <p:nvSpPr>
          <p:cNvPr id="80" name="Google Shape;80;p14"/>
          <p:cNvSpPr/>
          <p:nvPr/>
        </p:nvSpPr>
        <p:spPr>
          <a:xfrm>
            <a:off x="7553682" y="5587603"/>
            <a:ext cx="2205990" cy="1817370"/>
          </a:xfrm>
          <a:prstGeom prst="rect">
            <a:avLst/>
          </a:prstGeom>
          <a:noFill/>
          <a:ln>
            <a:noFill/>
          </a:ln>
        </p:spPr>
        <p:txBody>
          <a:bodyPr anchorCtr="0" anchor="t" bIns="0" lIns="0" spcFirstLastPara="1" rIns="0" wrap="square" tIns="0">
            <a:noAutofit/>
          </a:bodyPr>
          <a:lstStyle/>
          <a:p>
            <a:pPr indent="0" lvl="0" marL="0" marR="0" rtl="0" algn="r">
              <a:lnSpc>
                <a:spcPct val="162068"/>
              </a:lnSpc>
              <a:spcBef>
                <a:spcPts val="0"/>
              </a:spcBef>
              <a:spcAft>
                <a:spcPts val="0"/>
              </a:spcAft>
              <a:buClr>
                <a:srgbClr val="2A2742"/>
              </a:buClr>
              <a:buSzPts val="1450"/>
              <a:buFont typeface="Arimo"/>
              <a:buNone/>
            </a:pPr>
            <a:r>
              <a:rPr b="1" i="0" lang="en-US" sz="1450" u="none" cap="none" strike="noStrike">
                <a:solidFill>
                  <a:srgbClr val="2A2742"/>
                </a:solidFill>
                <a:latin typeface="Arimo"/>
                <a:ea typeface="Arimo"/>
                <a:cs typeface="Arimo"/>
                <a:sym typeface="Arimo"/>
              </a:rPr>
              <a:t>Al-Jazari's Orchestra:</a:t>
            </a:r>
            <a:r>
              <a:rPr b="0" i="0" lang="en-US" sz="1450" u="none" cap="none" strike="noStrike">
                <a:solidFill>
                  <a:srgbClr val="2A2742"/>
                </a:solidFill>
                <a:latin typeface="Arimo"/>
                <a:ea typeface="Arimo"/>
                <a:cs typeface="Arimo"/>
                <a:sym typeface="Arimo"/>
              </a:rPr>
              <a:t> An intricate, programmable boat with four robotic musicians, a testament to early robotics.</a:t>
            </a:r>
            <a:endParaRPr b="0" i="0" sz="1450" u="none" cap="none" strike="noStrike"/>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5"/>
          <p:cNvSpPr/>
          <p:nvPr/>
        </p:nvSpPr>
        <p:spPr>
          <a:xfrm>
            <a:off x="579239" y="455057"/>
            <a:ext cx="9258657" cy="465534"/>
          </a:xfrm>
          <a:prstGeom prst="rect">
            <a:avLst/>
          </a:prstGeom>
          <a:noFill/>
          <a:ln>
            <a:noFill/>
          </a:ln>
        </p:spPr>
        <p:txBody>
          <a:bodyPr anchorCtr="0" anchor="t" bIns="0" lIns="0" spcFirstLastPara="1" rIns="0" wrap="square" tIns="0">
            <a:noAutofit/>
          </a:bodyPr>
          <a:lstStyle/>
          <a:p>
            <a:pPr indent="0" lvl="0" marL="0" marR="0" rtl="0" algn="l">
              <a:lnSpc>
                <a:spcPct val="125862"/>
              </a:lnSpc>
              <a:spcBef>
                <a:spcPts val="0"/>
              </a:spcBef>
              <a:spcAft>
                <a:spcPts val="0"/>
              </a:spcAft>
              <a:buClr>
                <a:srgbClr val="231971"/>
              </a:buClr>
              <a:buSzPts val="2900"/>
              <a:buFont typeface="Outfit"/>
              <a:buNone/>
            </a:pPr>
            <a:r>
              <a:rPr b="1" i="0" lang="en-US" sz="2900" u="none" cap="none" strike="noStrike">
                <a:solidFill>
                  <a:srgbClr val="231971"/>
                </a:solidFill>
                <a:latin typeface="Outfit"/>
                <a:ea typeface="Outfit"/>
                <a:cs typeface="Outfit"/>
                <a:sym typeface="Outfit"/>
              </a:rPr>
              <a:t>The Birth of Modern AI: Turing and Dartmouth (1950s)</a:t>
            </a:r>
            <a:endParaRPr b="0" i="0" sz="2900" u="none" cap="none" strike="noStrike"/>
          </a:p>
        </p:txBody>
      </p:sp>
      <p:sp>
        <p:nvSpPr>
          <p:cNvPr id="87" name="Google Shape;87;p15"/>
          <p:cNvSpPr/>
          <p:nvPr/>
        </p:nvSpPr>
        <p:spPr>
          <a:xfrm>
            <a:off x="579239" y="1277898"/>
            <a:ext cx="6554272" cy="714732"/>
          </a:xfrm>
          <a:prstGeom prst="rect">
            <a:avLst/>
          </a:prstGeom>
          <a:noFill/>
          <a:ln>
            <a:noFill/>
          </a:ln>
        </p:spPr>
        <p:txBody>
          <a:bodyPr anchorCtr="0" anchor="t" bIns="0" lIns="0" spcFirstLastPara="1" rIns="0" wrap="square" tIns="0">
            <a:noAutofit/>
          </a:bodyPr>
          <a:lstStyle/>
          <a:p>
            <a:pPr indent="0" lvl="0" marL="0" marR="0" rtl="0" algn="l">
              <a:lnSpc>
                <a:spcPct val="160869"/>
              </a:lnSpc>
              <a:spcBef>
                <a:spcPts val="0"/>
              </a:spcBef>
              <a:spcAft>
                <a:spcPts val="0"/>
              </a:spcAft>
              <a:buClr>
                <a:srgbClr val="2A2742"/>
              </a:buClr>
              <a:buSzPts val="1150"/>
              <a:buFont typeface="Arimo"/>
              <a:buNone/>
            </a:pPr>
            <a:r>
              <a:rPr b="0" i="0" lang="en-US" sz="1150" u="none" cap="none" strike="noStrike">
                <a:solidFill>
                  <a:srgbClr val="2A2742"/>
                </a:solidFill>
                <a:latin typeface="Arimo"/>
                <a:ea typeface="Arimo"/>
                <a:cs typeface="Arimo"/>
                <a:sym typeface="Arimo"/>
              </a:rPr>
              <a:t>The mid-20th century marked the official genesis of AI as a scientific discipline. Visionaries like Alan Turing began to formalize the idea of machine intelligence, and a pivotal conference brought together the minds that would shape its future.</a:t>
            </a:r>
            <a:endParaRPr b="0" i="0" sz="1150" u="none" cap="none" strike="noStrike"/>
          </a:p>
        </p:txBody>
      </p:sp>
      <p:pic>
        <p:nvPicPr>
          <p:cNvPr descr="preencoded.png" id="88" name="Google Shape;88;p15"/>
          <p:cNvPicPr preferRelativeResize="0"/>
          <p:nvPr/>
        </p:nvPicPr>
        <p:blipFill rotWithShape="1">
          <a:blip r:embed="rId3">
            <a:alphaModFix/>
          </a:blip>
          <a:srcRect b="0" l="0" r="0" t="0"/>
          <a:stretch/>
        </p:blipFill>
        <p:spPr>
          <a:xfrm>
            <a:off x="579239" y="2160151"/>
            <a:ext cx="6554272" cy="6554272"/>
          </a:xfrm>
          <a:prstGeom prst="rect">
            <a:avLst/>
          </a:prstGeom>
          <a:noFill/>
          <a:ln>
            <a:noFill/>
          </a:ln>
        </p:spPr>
      </p:pic>
      <p:sp>
        <p:nvSpPr>
          <p:cNvPr id="89" name="Google Shape;89;p15"/>
          <p:cNvSpPr/>
          <p:nvPr/>
        </p:nvSpPr>
        <p:spPr>
          <a:xfrm>
            <a:off x="7504509" y="1311473"/>
            <a:ext cx="6554272" cy="1186577"/>
          </a:xfrm>
          <a:prstGeom prst="roundRect">
            <a:avLst>
              <a:gd fmla="val 5272" name="adj"/>
            </a:avLst>
          </a:prstGeom>
          <a:solidFill>
            <a:srgbClr val="FAFAFA">
              <a:alpha val="74901"/>
            </a:srgbClr>
          </a:solidFill>
          <a:ln cap="flat" cmpd="sng" w="15225">
            <a:solidFill>
              <a:srgbClr val="BDB8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5"/>
          <p:cNvSpPr/>
          <p:nvPr/>
        </p:nvSpPr>
        <p:spPr>
          <a:xfrm>
            <a:off x="7504509" y="1311473"/>
            <a:ext cx="30480" cy="1186577"/>
          </a:xfrm>
          <a:prstGeom prst="roundRect">
            <a:avLst>
              <a:gd fmla="val 205251" name="adj"/>
            </a:avLst>
          </a:prstGeom>
          <a:solidFill>
            <a:srgbClr val="5E4C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5"/>
          <p:cNvSpPr/>
          <p:nvPr/>
        </p:nvSpPr>
        <p:spPr>
          <a:xfrm>
            <a:off x="7699177" y="1475661"/>
            <a:ext cx="1861899" cy="232767"/>
          </a:xfrm>
          <a:prstGeom prst="rect">
            <a:avLst/>
          </a:prstGeom>
          <a:noFill/>
          <a:ln>
            <a:noFill/>
          </a:ln>
        </p:spPr>
        <p:txBody>
          <a:bodyPr anchorCtr="0" anchor="t" bIns="0" lIns="0" spcFirstLastPara="1" rIns="0" wrap="square" tIns="0">
            <a:noAutofit/>
          </a:bodyPr>
          <a:lstStyle/>
          <a:p>
            <a:pPr indent="0" lvl="0" marL="0" marR="0" rtl="0" algn="l">
              <a:lnSpc>
                <a:spcPct val="124137"/>
              </a:lnSpc>
              <a:spcBef>
                <a:spcPts val="0"/>
              </a:spcBef>
              <a:spcAft>
                <a:spcPts val="0"/>
              </a:spcAft>
              <a:buClr>
                <a:srgbClr val="2A2742"/>
              </a:buClr>
              <a:buSzPts val="1450"/>
              <a:buFont typeface="Outfit"/>
              <a:buNone/>
            </a:pPr>
            <a:r>
              <a:rPr b="1" i="0" lang="en-US" sz="1450" u="none" cap="none" strike="noStrike">
                <a:solidFill>
                  <a:srgbClr val="2A2742"/>
                </a:solidFill>
                <a:latin typeface="Outfit"/>
                <a:ea typeface="Outfit"/>
                <a:cs typeface="Outfit"/>
                <a:sym typeface="Outfit"/>
              </a:rPr>
              <a:t>1950: Alan Turing</a:t>
            </a:r>
            <a:endParaRPr b="0" i="0" sz="1450" u="none" cap="none" strike="noStrike"/>
          </a:p>
        </p:txBody>
      </p:sp>
      <p:sp>
        <p:nvSpPr>
          <p:cNvPr id="92" name="Google Shape;92;p15"/>
          <p:cNvSpPr/>
          <p:nvPr/>
        </p:nvSpPr>
        <p:spPr>
          <a:xfrm>
            <a:off x="7699177" y="1857375"/>
            <a:ext cx="6195417" cy="476488"/>
          </a:xfrm>
          <a:prstGeom prst="rect">
            <a:avLst/>
          </a:prstGeom>
          <a:noFill/>
          <a:ln>
            <a:noFill/>
          </a:ln>
        </p:spPr>
        <p:txBody>
          <a:bodyPr anchorCtr="0" anchor="t" bIns="0" lIns="0" spcFirstLastPara="1" rIns="0" wrap="square" tIns="0">
            <a:noAutofit/>
          </a:bodyPr>
          <a:lstStyle/>
          <a:p>
            <a:pPr indent="0" lvl="0" marL="0" marR="0" rtl="0" algn="l">
              <a:lnSpc>
                <a:spcPct val="160869"/>
              </a:lnSpc>
              <a:spcBef>
                <a:spcPts val="0"/>
              </a:spcBef>
              <a:spcAft>
                <a:spcPts val="0"/>
              </a:spcAft>
              <a:buClr>
                <a:srgbClr val="2A2742"/>
              </a:buClr>
              <a:buSzPts val="1150"/>
              <a:buFont typeface="Arimo"/>
              <a:buNone/>
            </a:pPr>
            <a:r>
              <a:rPr b="0" i="0" lang="en-US" sz="1150" u="none" cap="none" strike="noStrike">
                <a:solidFill>
                  <a:srgbClr val="2A2742"/>
                </a:solidFill>
                <a:latin typeface="Arimo"/>
                <a:ea typeface="Arimo"/>
                <a:cs typeface="Arimo"/>
                <a:sym typeface="Arimo"/>
              </a:rPr>
              <a:t>Published "Computing Machinery and Intelligence," introducing the </a:t>
            </a:r>
            <a:r>
              <a:rPr b="1" i="0" lang="en-US" sz="1150" u="none" cap="none" strike="noStrike">
                <a:solidFill>
                  <a:srgbClr val="2A2742"/>
                </a:solidFill>
                <a:latin typeface="Arimo"/>
                <a:ea typeface="Arimo"/>
                <a:cs typeface="Arimo"/>
                <a:sym typeface="Arimo"/>
              </a:rPr>
              <a:t>Turing Test</a:t>
            </a:r>
            <a:r>
              <a:rPr b="0" i="0" lang="en-US" sz="1150" u="none" cap="none" strike="noStrike">
                <a:solidFill>
                  <a:srgbClr val="2A2742"/>
                </a:solidFill>
                <a:latin typeface="Arimo"/>
                <a:ea typeface="Arimo"/>
                <a:cs typeface="Arimo"/>
                <a:sym typeface="Arimo"/>
              </a:rPr>
              <a:t> as a benchmark for machine intelligence.</a:t>
            </a:r>
            <a:endParaRPr b="0" i="0" sz="1150" u="none" cap="none" strike="noStrike"/>
          </a:p>
        </p:txBody>
      </p:sp>
      <p:sp>
        <p:nvSpPr>
          <p:cNvPr id="93" name="Google Shape;93;p15"/>
          <p:cNvSpPr/>
          <p:nvPr/>
        </p:nvSpPr>
        <p:spPr>
          <a:xfrm>
            <a:off x="7504509" y="2646998"/>
            <a:ext cx="6554272" cy="1186577"/>
          </a:xfrm>
          <a:prstGeom prst="roundRect">
            <a:avLst>
              <a:gd fmla="val 5272" name="adj"/>
            </a:avLst>
          </a:prstGeom>
          <a:solidFill>
            <a:srgbClr val="FAFAFA">
              <a:alpha val="74901"/>
            </a:srgbClr>
          </a:solidFill>
          <a:ln cap="flat" cmpd="sng" w="15225">
            <a:solidFill>
              <a:srgbClr val="BDB8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5"/>
          <p:cNvSpPr/>
          <p:nvPr/>
        </p:nvSpPr>
        <p:spPr>
          <a:xfrm>
            <a:off x="7504509" y="2646998"/>
            <a:ext cx="30480" cy="1186577"/>
          </a:xfrm>
          <a:prstGeom prst="roundRect">
            <a:avLst>
              <a:gd fmla="val 205251" name="adj"/>
            </a:avLst>
          </a:prstGeom>
          <a:solidFill>
            <a:srgbClr val="5E4C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5"/>
          <p:cNvSpPr/>
          <p:nvPr/>
        </p:nvSpPr>
        <p:spPr>
          <a:xfrm>
            <a:off x="7699177" y="2811185"/>
            <a:ext cx="2500789" cy="232767"/>
          </a:xfrm>
          <a:prstGeom prst="rect">
            <a:avLst/>
          </a:prstGeom>
          <a:noFill/>
          <a:ln>
            <a:noFill/>
          </a:ln>
        </p:spPr>
        <p:txBody>
          <a:bodyPr anchorCtr="0" anchor="t" bIns="0" lIns="0" spcFirstLastPara="1" rIns="0" wrap="square" tIns="0">
            <a:noAutofit/>
          </a:bodyPr>
          <a:lstStyle/>
          <a:p>
            <a:pPr indent="0" lvl="0" marL="0" marR="0" rtl="0" algn="l">
              <a:lnSpc>
                <a:spcPct val="124137"/>
              </a:lnSpc>
              <a:spcBef>
                <a:spcPts val="0"/>
              </a:spcBef>
              <a:spcAft>
                <a:spcPts val="0"/>
              </a:spcAft>
              <a:buClr>
                <a:srgbClr val="2A2742"/>
              </a:buClr>
              <a:buSzPts val="1450"/>
              <a:buFont typeface="Outfit"/>
              <a:buNone/>
            </a:pPr>
            <a:r>
              <a:rPr b="1" i="0" lang="en-US" sz="1450" u="none" cap="none" strike="noStrike">
                <a:solidFill>
                  <a:srgbClr val="2A2742"/>
                </a:solidFill>
                <a:latin typeface="Outfit"/>
                <a:ea typeface="Outfit"/>
                <a:cs typeface="Outfit"/>
                <a:sym typeface="Outfit"/>
              </a:rPr>
              <a:t>1956: Dartmouth Conference</a:t>
            </a:r>
            <a:endParaRPr b="0" i="0" sz="1450" u="none" cap="none" strike="noStrike"/>
          </a:p>
        </p:txBody>
      </p:sp>
      <p:sp>
        <p:nvSpPr>
          <p:cNvPr id="96" name="Google Shape;96;p15"/>
          <p:cNvSpPr/>
          <p:nvPr/>
        </p:nvSpPr>
        <p:spPr>
          <a:xfrm>
            <a:off x="7699177" y="3192899"/>
            <a:ext cx="6195417" cy="476488"/>
          </a:xfrm>
          <a:prstGeom prst="rect">
            <a:avLst/>
          </a:prstGeom>
          <a:noFill/>
          <a:ln>
            <a:noFill/>
          </a:ln>
        </p:spPr>
        <p:txBody>
          <a:bodyPr anchorCtr="0" anchor="t" bIns="0" lIns="0" spcFirstLastPara="1" rIns="0" wrap="square" tIns="0">
            <a:noAutofit/>
          </a:bodyPr>
          <a:lstStyle/>
          <a:p>
            <a:pPr indent="0" lvl="0" marL="0" marR="0" rtl="0" algn="l">
              <a:lnSpc>
                <a:spcPct val="160869"/>
              </a:lnSpc>
              <a:spcBef>
                <a:spcPts val="0"/>
              </a:spcBef>
              <a:spcAft>
                <a:spcPts val="0"/>
              </a:spcAft>
              <a:buClr>
                <a:srgbClr val="2A2742"/>
              </a:buClr>
              <a:buSzPts val="1150"/>
              <a:buFont typeface="Arimo"/>
              <a:buNone/>
            </a:pPr>
            <a:r>
              <a:rPr b="0" i="0" lang="en-US" sz="1150" u="none" cap="none" strike="noStrike">
                <a:solidFill>
                  <a:srgbClr val="2A2742"/>
                </a:solidFill>
                <a:latin typeface="Arimo"/>
                <a:ea typeface="Arimo"/>
                <a:cs typeface="Arimo"/>
                <a:sym typeface="Arimo"/>
              </a:rPr>
              <a:t>John McCarthy coined the term "</a:t>
            </a:r>
            <a:r>
              <a:rPr b="1" i="0" lang="en-US" sz="1150" u="none" cap="none" strike="noStrike">
                <a:solidFill>
                  <a:srgbClr val="2A2742"/>
                </a:solidFill>
                <a:latin typeface="Arimo"/>
                <a:ea typeface="Arimo"/>
                <a:cs typeface="Arimo"/>
                <a:sym typeface="Arimo"/>
              </a:rPr>
              <a:t>Artificial Intelligence</a:t>
            </a:r>
            <a:r>
              <a:rPr b="0" i="0" lang="en-US" sz="1150" u="none" cap="none" strike="noStrike">
                <a:solidFill>
                  <a:srgbClr val="2A2742"/>
                </a:solidFill>
                <a:latin typeface="Arimo"/>
                <a:ea typeface="Arimo"/>
                <a:cs typeface="Arimo"/>
                <a:sym typeface="Arimo"/>
              </a:rPr>
              <a:t>," establishing AI as a formal field of research.</a:t>
            </a:r>
            <a:endParaRPr b="0" i="0" sz="1150" u="none" cap="none" strike="noStrike"/>
          </a:p>
        </p:txBody>
      </p:sp>
      <p:sp>
        <p:nvSpPr>
          <p:cNvPr id="97" name="Google Shape;97;p15"/>
          <p:cNvSpPr/>
          <p:nvPr/>
        </p:nvSpPr>
        <p:spPr>
          <a:xfrm>
            <a:off x="7504509" y="3982522"/>
            <a:ext cx="6554272" cy="1186577"/>
          </a:xfrm>
          <a:prstGeom prst="roundRect">
            <a:avLst>
              <a:gd fmla="val 5272" name="adj"/>
            </a:avLst>
          </a:prstGeom>
          <a:solidFill>
            <a:srgbClr val="FAFAFA">
              <a:alpha val="74901"/>
            </a:srgbClr>
          </a:solidFill>
          <a:ln cap="flat" cmpd="sng" w="15225">
            <a:solidFill>
              <a:srgbClr val="BDB8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5"/>
          <p:cNvSpPr/>
          <p:nvPr/>
        </p:nvSpPr>
        <p:spPr>
          <a:xfrm>
            <a:off x="7504509" y="3982522"/>
            <a:ext cx="30480" cy="1186577"/>
          </a:xfrm>
          <a:prstGeom prst="roundRect">
            <a:avLst>
              <a:gd fmla="val 205251" name="adj"/>
            </a:avLst>
          </a:prstGeom>
          <a:solidFill>
            <a:srgbClr val="5E4C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5"/>
          <p:cNvSpPr/>
          <p:nvPr/>
        </p:nvSpPr>
        <p:spPr>
          <a:xfrm>
            <a:off x="7699177" y="4146709"/>
            <a:ext cx="1957983" cy="232767"/>
          </a:xfrm>
          <a:prstGeom prst="rect">
            <a:avLst/>
          </a:prstGeom>
          <a:noFill/>
          <a:ln>
            <a:noFill/>
          </a:ln>
        </p:spPr>
        <p:txBody>
          <a:bodyPr anchorCtr="0" anchor="t" bIns="0" lIns="0" spcFirstLastPara="1" rIns="0" wrap="square" tIns="0">
            <a:noAutofit/>
          </a:bodyPr>
          <a:lstStyle/>
          <a:p>
            <a:pPr indent="0" lvl="0" marL="0" marR="0" rtl="0" algn="l">
              <a:lnSpc>
                <a:spcPct val="124137"/>
              </a:lnSpc>
              <a:spcBef>
                <a:spcPts val="0"/>
              </a:spcBef>
              <a:spcAft>
                <a:spcPts val="0"/>
              </a:spcAft>
              <a:buClr>
                <a:srgbClr val="2A2742"/>
              </a:buClr>
              <a:buSzPts val="1450"/>
              <a:buFont typeface="Outfit"/>
              <a:buNone/>
            </a:pPr>
            <a:r>
              <a:rPr b="1" i="0" lang="en-US" sz="1450" u="none" cap="none" strike="noStrike">
                <a:solidFill>
                  <a:srgbClr val="2A2742"/>
                </a:solidFill>
                <a:latin typeface="Outfit"/>
                <a:ea typeface="Outfit"/>
                <a:cs typeface="Outfit"/>
                <a:sym typeface="Outfit"/>
              </a:rPr>
              <a:t>Early Neural Networks</a:t>
            </a:r>
            <a:endParaRPr b="0" i="0" sz="1450" u="none" cap="none" strike="noStrike"/>
          </a:p>
        </p:txBody>
      </p:sp>
      <p:sp>
        <p:nvSpPr>
          <p:cNvPr id="100" name="Google Shape;100;p15"/>
          <p:cNvSpPr/>
          <p:nvPr/>
        </p:nvSpPr>
        <p:spPr>
          <a:xfrm>
            <a:off x="7699177" y="4528423"/>
            <a:ext cx="6195417" cy="476488"/>
          </a:xfrm>
          <a:prstGeom prst="rect">
            <a:avLst/>
          </a:prstGeom>
          <a:noFill/>
          <a:ln>
            <a:noFill/>
          </a:ln>
        </p:spPr>
        <p:txBody>
          <a:bodyPr anchorCtr="0" anchor="t" bIns="0" lIns="0" spcFirstLastPara="1" rIns="0" wrap="square" tIns="0">
            <a:noAutofit/>
          </a:bodyPr>
          <a:lstStyle/>
          <a:p>
            <a:pPr indent="0" lvl="0" marL="0" marR="0" rtl="0" algn="l">
              <a:lnSpc>
                <a:spcPct val="160869"/>
              </a:lnSpc>
              <a:spcBef>
                <a:spcPts val="0"/>
              </a:spcBef>
              <a:spcAft>
                <a:spcPts val="0"/>
              </a:spcAft>
              <a:buClr>
                <a:srgbClr val="2A2742"/>
              </a:buClr>
              <a:buSzPts val="1150"/>
              <a:buFont typeface="Arimo"/>
              <a:buNone/>
            </a:pPr>
            <a:r>
              <a:rPr b="0" i="0" lang="en-US" sz="1150" u="none" cap="none" strike="noStrike">
                <a:solidFill>
                  <a:srgbClr val="2A2742"/>
                </a:solidFill>
                <a:latin typeface="Arimo"/>
                <a:ea typeface="Arimo"/>
                <a:cs typeface="Arimo"/>
                <a:sym typeface="Arimo"/>
              </a:rPr>
              <a:t>Marvin Minsky and Dean Edmonds created SNARC in 1951, simulating 40 neurons with vacuum tubes – a precursor to modern neural nets.</a:t>
            </a:r>
            <a:endParaRPr b="0" i="0" sz="1150" u="none" cap="none" strike="noStrike"/>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6"/>
          <p:cNvSpPr/>
          <p:nvPr/>
        </p:nvSpPr>
        <p:spPr>
          <a:xfrm>
            <a:off x="736521" y="737592"/>
            <a:ext cx="12577524" cy="558998"/>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231971"/>
              </a:buClr>
              <a:buSzPts val="3500"/>
              <a:buFont typeface="Outfit"/>
              <a:buNone/>
            </a:pPr>
            <a:r>
              <a:rPr b="1" i="0" lang="en-US" sz="3500" u="none" cap="none" strike="noStrike">
                <a:solidFill>
                  <a:srgbClr val="231971"/>
                </a:solidFill>
                <a:latin typeface="Outfit"/>
                <a:ea typeface="Outfit"/>
                <a:cs typeface="Outfit"/>
                <a:sym typeface="Outfit"/>
              </a:rPr>
              <a:t>Early Milestones: Perceptron, ELIZA, and Shakey (1957–1966)</a:t>
            </a:r>
            <a:endParaRPr b="0" i="0" sz="3500" u="none" cap="none" strike="noStrike"/>
          </a:p>
        </p:txBody>
      </p:sp>
      <p:pic>
        <p:nvPicPr>
          <p:cNvPr descr="preencoded.png" id="107" name="Google Shape;107;p16"/>
          <p:cNvPicPr preferRelativeResize="0"/>
          <p:nvPr/>
        </p:nvPicPr>
        <p:blipFill rotWithShape="1">
          <a:blip r:embed="rId3">
            <a:alphaModFix/>
          </a:blip>
          <a:srcRect b="0" l="0" r="0" t="0"/>
          <a:stretch/>
        </p:blipFill>
        <p:spPr>
          <a:xfrm>
            <a:off x="736521" y="2190869"/>
            <a:ext cx="4266486" cy="1143000"/>
          </a:xfrm>
          <a:prstGeom prst="rect">
            <a:avLst/>
          </a:prstGeom>
          <a:noFill/>
          <a:ln>
            <a:noFill/>
          </a:ln>
        </p:spPr>
      </p:pic>
      <p:sp>
        <p:nvSpPr>
          <p:cNvPr id="108" name="Google Shape;108;p16"/>
          <p:cNvSpPr/>
          <p:nvPr/>
        </p:nvSpPr>
        <p:spPr>
          <a:xfrm>
            <a:off x="915353" y="2906316"/>
            <a:ext cx="2236113" cy="279440"/>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2A2742"/>
              </a:buClr>
              <a:buSzPts val="1750"/>
              <a:buFont typeface="Outfit"/>
              <a:buNone/>
            </a:pPr>
            <a:r>
              <a:rPr b="1" i="0" lang="en-US" sz="1750" u="none" cap="none" strike="noStrike">
                <a:solidFill>
                  <a:srgbClr val="2A2742"/>
                </a:solidFill>
                <a:latin typeface="Outfit"/>
                <a:ea typeface="Outfit"/>
                <a:cs typeface="Outfit"/>
                <a:sym typeface="Outfit"/>
              </a:rPr>
              <a:t>1957: The Perceptron</a:t>
            </a:r>
            <a:endParaRPr b="0" i="0" sz="1750" u="none" cap="none" strike="noStrike"/>
          </a:p>
        </p:txBody>
      </p:sp>
      <p:sp>
        <p:nvSpPr>
          <p:cNvPr id="109" name="Google Shape;109;p16"/>
          <p:cNvSpPr/>
          <p:nvPr/>
        </p:nvSpPr>
        <p:spPr>
          <a:xfrm>
            <a:off x="915353" y="3293031"/>
            <a:ext cx="3908822" cy="1144429"/>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2A2742"/>
              </a:buClr>
              <a:buSzPts val="1400"/>
              <a:buFont typeface="Arimo"/>
              <a:buNone/>
            </a:pPr>
            <a:r>
              <a:rPr b="0" i="0" lang="en-US" sz="1400" u="none" cap="none" strike="noStrike">
                <a:solidFill>
                  <a:srgbClr val="2A2742"/>
                </a:solidFill>
                <a:latin typeface="Arimo"/>
                <a:ea typeface="Arimo"/>
                <a:cs typeface="Arimo"/>
                <a:sym typeface="Arimo"/>
              </a:rPr>
              <a:t>Frank Rosenblatt developed the Perceptron, a foundational neural network capable of learning basic patterns, marking a step towards machine learning.</a:t>
            </a:r>
            <a:endParaRPr b="0" i="0" sz="1400" u="none" cap="none" strike="noStrike"/>
          </a:p>
        </p:txBody>
      </p:sp>
      <p:pic>
        <p:nvPicPr>
          <p:cNvPr descr="preencoded.png" id="110" name="Google Shape;110;p16"/>
          <p:cNvPicPr preferRelativeResize="0"/>
          <p:nvPr/>
        </p:nvPicPr>
        <p:blipFill rotWithShape="1">
          <a:blip r:embed="rId4">
            <a:alphaModFix/>
          </a:blip>
          <a:srcRect b="0" l="0" r="0" t="0"/>
          <a:stretch/>
        </p:blipFill>
        <p:spPr>
          <a:xfrm>
            <a:off x="915353" y="4638675"/>
            <a:ext cx="3908822" cy="2674382"/>
          </a:xfrm>
          <a:prstGeom prst="rect">
            <a:avLst/>
          </a:prstGeom>
          <a:noFill/>
          <a:ln>
            <a:noFill/>
          </a:ln>
        </p:spPr>
      </p:pic>
      <p:pic>
        <p:nvPicPr>
          <p:cNvPr descr="preencoded.png" id="111" name="Google Shape;111;p16"/>
          <p:cNvPicPr preferRelativeResize="0"/>
          <p:nvPr/>
        </p:nvPicPr>
        <p:blipFill rotWithShape="1">
          <a:blip r:embed="rId5">
            <a:alphaModFix/>
          </a:blip>
          <a:srcRect b="0" l="0" r="0" t="0"/>
          <a:stretch/>
        </p:blipFill>
        <p:spPr>
          <a:xfrm>
            <a:off x="5181838" y="1922502"/>
            <a:ext cx="4266605" cy="1143000"/>
          </a:xfrm>
          <a:prstGeom prst="rect">
            <a:avLst/>
          </a:prstGeom>
          <a:noFill/>
          <a:ln>
            <a:noFill/>
          </a:ln>
        </p:spPr>
      </p:pic>
      <p:sp>
        <p:nvSpPr>
          <p:cNvPr id="112" name="Google Shape;112;p16"/>
          <p:cNvSpPr/>
          <p:nvPr/>
        </p:nvSpPr>
        <p:spPr>
          <a:xfrm>
            <a:off x="5360670" y="2637949"/>
            <a:ext cx="2236113" cy="279440"/>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2A2742"/>
              </a:buClr>
              <a:buSzPts val="1750"/>
              <a:buFont typeface="Outfit"/>
              <a:buNone/>
            </a:pPr>
            <a:r>
              <a:rPr b="1" i="0" lang="en-US" sz="1750" u="none" cap="none" strike="noStrike">
                <a:solidFill>
                  <a:srgbClr val="2A2742"/>
                </a:solidFill>
                <a:latin typeface="Outfit"/>
                <a:ea typeface="Outfit"/>
                <a:cs typeface="Outfit"/>
                <a:sym typeface="Outfit"/>
              </a:rPr>
              <a:t>1966: ELIZA Chatbot</a:t>
            </a:r>
            <a:endParaRPr b="0" i="0" sz="1750" u="none" cap="none" strike="noStrike"/>
          </a:p>
        </p:txBody>
      </p:sp>
      <p:sp>
        <p:nvSpPr>
          <p:cNvPr id="113" name="Google Shape;113;p16"/>
          <p:cNvSpPr/>
          <p:nvPr/>
        </p:nvSpPr>
        <p:spPr>
          <a:xfrm>
            <a:off x="5360670" y="3024664"/>
            <a:ext cx="3908941" cy="1144429"/>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2A2742"/>
              </a:buClr>
              <a:buSzPts val="1400"/>
              <a:buFont typeface="Arimo"/>
              <a:buNone/>
            </a:pPr>
            <a:r>
              <a:rPr b="0" i="0" lang="en-US" sz="1400" u="none" cap="none" strike="noStrike">
                <a:solidFill>
                  <a:srgbClr val="2A2742"/>
                </a:solidFill>
                <a:latin typeface="Arimo"/>
                <a:ea typeface="Arimo"/>
                <a:cs typeface="Arimo"/>
                <a:sym typeface="Arimo"/>
              </a:rPr>
              <a:t>Joseph Weizenbaum created ELIZA, a program that simulated human conversation, pioneering natural language processing and human-computer interaction.</a:t>
            </a:r>
            <a:endParaRPr b="0" i="0" sz="1400" u="none" cap="none" strike="noStrike"/>
          </a:p>
        </p:txBody>
      </p:sp>
      <p:pic>
        <p:nvPicPr>
          <p:cNvPr descr="preencoded.png" id="114" name="Google Shape;114;p16"/>
          <p:cNvPicPr preferRelativeResize="0"/>
          <p:nvPr/>
        </p:nvPicPr>
        <p:blipFill rotWithShape="1">
          <a:blip r:embed="rId6">
            <a:alphaModFix/>
          </a:blip>
          <a:srcRect b="0" l="0" r="0" t="0"/>
          <a:stretch/>
        </p:blipFill>
        <p:spPr>
          <a:xfrm>
            <a:off x="5360670" y="4370308"/>
            <a:ext cx="3908941" cy="2674501"/>
          </a:xfrm>
          <a:prstGeom prst="rect">
            <a:avLst/>
          </a:prstGeom>
          <a:noFill/>
          <a:ln>
            <a:noFill/>
          </a:ln>
        </p:spPr>
      </p:pic>
      <p:pic>
        <p:nvPicPr>
          <p:cNvPr descr="preencoded.png" id="115" name="Google Shape;115;p16"/>
          <p:cNvPicPr preferRelativeResize="0"/>
          <p:nvPr/>
        </p:nvPicPr>
        <p:blipFill rotWithShape="1">
          <a:blip r:embed="rId5">
            <a:alphaModFix/>
          </a:blip>
          <a:srcRect b="0" l="0" r="0" t="0"/>
          <a:stretch/>
        </p:blipFill>
        <p:spPr>
          <a:xfrm>
            <a:off x="9627275" y="1654254"/>
            <a:ext cx="4266605" cy="1143000"/>
          </a:xfrm>
          <a:prstGeom prst="rect">
            <a:avLst/>
          </a:prstGeom>
          <a:noFill/>
          <a:ln>
            <a:noFill/>
          </a:ln>
        </p:spPr>
      </p:pic>
      <p:sp>
        <p:nvSpPr>
          <p:cNvPr id="116" name="Google Shape;116;p16"/>
          <p:cNvSpPr/>
          <p:nvPr/>
        </p:nvSpPr>
        <p:spPr>
          <a:xfrm>
            <a:off x="9806107" y="2369701"/>
            <a:ext cx="2398395" cy="279440"/>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2A2742"/>
              </a:buClr>
              <a:buSzPts val="1750"/>
              <a:buFont typeface="Outfit"/>
              <a:buNone/>
            </a:pPr>
            <a:r>
              <a:rPr b="1" i="0" lang="en-US" sz="1750" u="none" cap="none" strike="noStrike">
                <a:solidFill>
                  <a:srgbClr val="2A2742"/>
                </a:solidFill>
                <a:latin typeface="Outfit"/>
                <a:ea typeface="Outfit"/>
                <a:cs typeface="Outfit"/>
                <a:sym typeface="Outfit"/>
              </a:rPr>
              <a:t>1966: Shakey the Robot</a:t>
            </a:r>
            <a:endParaRPr b="0" i="0" sz="1750" u="none" cap="none" strike="noStrike"/>
          </a:p>
        </p:txBody>
      </p:sp>
      <p:sp>
        <p:nvSpPr>
          <p:cNvPr id="117" name="Google Shape;117;p16"/>
          <p:cNvSpPr/>
          <p:nvPr/>
        </p:nvSpPr>
        <p:spPr>
          <a:xfrm>
            <a:off x="9806107" y="2756416"/>
            <a:ext cx="3908941" cy="858322"/>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2A2742"/>
              </a:buClr>
              <a:buSzPts val="1400"/>
              <a:buFont typeface="Arimo"/>
              <a:buNone/>
            </a:pPr>
            <a:r>
              <a:rPr b="0" i="0" lang="en-US" sz="1400" u="none" cap="none" strike="noStrike">
                <a:solidFill>
                  <a:srgbClr val="2A2742"/>
                </a:solidFill>
                <a:latin typeface="Arimo"/>
                <a:ea typeface="Arimo"/>
                <a:cs typeface="Arimo"/>
                <a:sym typeface="Arimo"/>
              </a:rPr>
              <a:t>Shakey, the first mobile robot to reason about its own actions, integrated perception and planning, laying groundwork for autonomous systems.</a:t>
            </a:r>
            <a:endParaRPr b="0" i="0" sz="1400" u="none" cap="none" strike="noStrike"/>
          </a:p>
        </p:txBody>
      </p:sp>
      <p:pic>
        <p:nvPicPr>
          <p:cNvPr descr="preencoded.png" id="118" name="Google Shape;118;p16"/>
          <p:cNvPicPr preferRelativeResize="0"/>
          <p:nvPr/>
        </p:nvPicPr>
        <p:blipFill rotWithShape="1">
          <a:blip r:embed="rId7">
            <a:alphaModFix/>
          </a:blip>
          <a:srcRect b="0" l="0" r="0" t="0"/>
          <a:stretch/>
        </p:blipFill>
        <p:spPr>
          <a:xfrm>
            <a:off x="9806107" y="3815953"/>
            <a:ext cx="3908941" cy="2674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7"/>
          <p:cNvSpPr/>
          <p:nvPr/>
        </p:nvSpPr>
        <p:spPr>
          <a:xfrm>
            <a:off x="787956" y="619125"/>
            <a:ext cx="9473089" cy="562808"/>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231971"/>
              </a:buClr>
              <a:buSzPts val="3500"/>
              <a:buFont typeface="Outfit"/>
              <a:buNone/>
            </a:pPr>
            <a:r>
              <a:rPr b="1" i="0" lang="en-US" sz="3500" u="none" cap="none" strike="noStrike">
                <a:solidFill>
                  <a:srgbClr val="231971"/>
                </a:solidFill>
                <a:latin typeface="Outfit"/>
                <a:ea typeface="Outfit"/>
                <a:cs typeface="Outfit"/>
                <a:sym typeface="Outfit"/>
              </a:rPr>
              <a:t>AI Winters and Expert Systems (1970s–1980s)</a:t>
            </a:r>
            <a:endParaRPr b="0" i="0" sz="3500" u="none" cap="none" strike="noStrike"/>
          </a:p>
        </p:txBody>
      </p:sp>
      <p:sp>
        <p:nvSpPr>
          <p:cNvPr id="125" name="Google Shape;125;p17"/>
          <p:cNvSpPr/>
          <p:nvPr/>
        </p:nvSpPr>
        <p:spPr>
          <a:xfrm>
            <a:off x="787956" y="1542098"/>
            <a:ext cx="13054489" cy="576263"/>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2A2742"/>
              </a:buClr>
              <a:buSzPts val="1400"/>
              <a:buFont typeface="Arimo"/>
              <a:buNone/>
            </a:pPr>
            <a:r>
              <a:rPr b="0" i="0" lang="en-US" sz="1400" u="none" cap="none" strike="noStrike">
                <a:solidFill>
                  <a:srgbClr val="2A2742"/>
                </a:solidFill>
                <a:latin typeface="Arimo"/>
                <a:ea typeface="Arimo"/>
                <a:cs typeface="Arimo"/>
                <a:sym typeface="Arimo"/>
              </a:rPr>
              <a:t>The initial enthusiasm for AI faced challenges, leading to periods of reduced funding and interest known as "AI Winters." However, these periods also spurred the development of more practical and specialized AI applications like expert systems.</a:t>
            </a:r>
            <a:endParaRPr b="0" i="0" sz="1400" u="none" cap="none" strike="noStrike"/>
          </a:p>
        </p:txBody>
      </p:sp>
      <p:sp>
        <p:nvSpPr>
          <p:cNvPr id="126" name="Google Shape;126;p17"/>
          <p:cNvSpPr/>
          <p:nvPr/>
        </p:nvSpPr>
        <p:spPr>
          <a:xfrm>
            <a:off x="787956" y="2523411"/>
            <a:ext cx="6307574" cy="1802844"/>
          </a:xfrm>
          <a:prstGeom prst="roundRect">
            <a:avLst>
              <a:gd fmla="val 4196" name="adj"/>
            </a:avLst>
          </a:prstGeom>
          <a:solidFill>
            <a:srgbClr val="FFB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27" name="Google Shape;127;p17"/>
          <p:cNvPicPr preferRelativeResize="0"/>
          <p:nvPr/>
        </p:nvPicPr>
        <p:blipFill rotWithShape="1">
          <a:blip r:embed="rId3">
            <a:alphaModFix/>
          </a:blip>
          <a:srcRect b="0" l="0" r="0" t="0"/>
          <a:stretch/>
        </p:blipFill>
        <p:spPr>
          <a:xfrm>
            <a:off x="967978" y="2772370"/>
            <a:ext cx="281345" cy="225147"/>
          </a:xfrm>
          <a:prstGeom prst="rect">
            <a:avLst/>
          </a:prstGeom>
          <a:noFill/>
          <a:ln>
            <a:noFill/>
          </a:ln>
        </p:spPr>
      </p:pic>
      <p:sp>
        <p:nvSpPr>
          <p:cNvPr id="128" name="Google Shape;128;p17"/>
          <p:cNvSpPr/>
          <p:nvPr/>
        </p:nvSpPr>
        <p:spPr>
          <a:xfrm>
            <a:off x="1429345" y="2748439"/>
            <a:ext cx="2251591" cy="281345"/>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000000"/>
              </a:buClr>
              <a:buSzPts val="1750"/>
              <a:buFont typeface="Outfit"/>
              <a:buNone/>
            </a:pPr>
            <a:r>
              <a:rPr b="1" i="0" lang="en-US" sz="1750" u="none" cap="none" strike="noStrike">
                <a:solidFill>
                  <a:srgbClr val="000000"/>
                </a:solidFill>
                <a:latin typeface="Outfit"/>
                <a:ea typeface="Outfit"/>
                <a:cs typeface="Outfit"/>
                <a:sym typeface="Outfit"/>
              </a:rPr>
              <a:t>The First AI Winter</a:t>
            </a:r>
            <a:endParaRPr b="0" i="0" sz="1750" u="none" cap="none" strike="noStrike"/>
          </a:p>
        </p:txBody>
      </p:sp>
      <p:sp>
        <p:nvSpPr>
          <p:cNvPr id="129" name="Google Shape;129;p17"/>
          <p:cNvSpPr/>
          <p:nvPr/>
        </p:nvSpPr>
        <p:spPr>
          <a:xfrm>
            <a:off x="1429345" y="3209806"/>
            <a:ext cx="5486162" cy="864394"/>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000000"/>
              </a:buClr>
              <a:buSzPts val="1400"/>
              <a:buFont typeface="Arimo"/>
              <a:buNone/>
            </a:pPr>
            <a:r>
              <a:rPr b="0" i="0" lang="en-US" sz="1400" u="none" cap="none" strike="noStrike">
                <a:solidFill>
                  <a:srgbClr val="000000"/>
                </a:solidFill>
                <a:latin typeface="Arimo"/>
                <a:ea typeface="Arimo"/>
                <a:cs typeface="Arimo"/>
                <a:sym typeface="Arimo"/>
              </a:rPr>
              <a:t>In the 1970s, limitations of early neural networks and over-optimistic predictions led to significant funding cuts and a decline in AI research.</a:t>
            </a:r>
            <a:endParaRPr b="0" i="0" sz="1400" u="none" cap="none" strike="noStrike"/>
          </a:p>
        </p:txBody>
      </p:sp>
      <p:sp>
        <p:nvSpPr>
          <p:cNvPr id="130" name="Google Shape;130;p17"/>
          <p:cNvSpPr/>
          <p:nvPr/>
        </p:nvSpPr>
        <p:spPr>
          <a:xfrm>
            <a:off x="7542490" y="2523411"/>
            <a:ext cx="6307574" cy="1412915"/>
          </a:xfrm>
          <a:prstGeom prst="roundRect">
            <a:avLst>
              <a:gd fmla="val 5354" name="adj"/>
            </a:avLst>
          </a:prstGeom>
          <a:solidFill>
            <a:srgbClr val="E9E6FA"/>
          </a:solidFill>
          <a:ln cap="flat" cmpd="sng" w="9525">
            <a:solidFill>
              <a:srgbClr val="BDB8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7"/>
          <p:cNvSpPr/>
          <p:nvPr/>
        </p:nvSpPr>
        <p:spPr>
          <a:xfrm>
            <a:off x="7730133" y="2711053"/>
            <a:ext cx="2491145" cy="281345"/>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2A2742"/>
              </a:buClr>
              <a:buSzPts val="1750"/>
              <a:buFont typeface="Outfit"/>
              <a:buNone/>
            </a:pPr>
            <a:r>
              <a:rPr b="1" i="0" lang="en-US" sz="1750" u="none" cap="none" strike="noStrike">
                <a:solidFill>
                  <a:srgbClr val="2A2742"/>
                </a:solidFill>
                <a:latin typeface="Outfit"/>
                <a:ea typeface="Outfit"/>
                <a:cs typeface="Outfit"/>
                <a:sym typeface="Outfit"/>
              </a:rPr>
              <a:t>Expert Systems Emerge</a:t>
            </a:r>
            <a:endParaRPr b="0" i="0" sz="1750" u="none" cap="none" strike="noStrike"/>
          </a:p>
        </p:txBody>
      </p:sp>
      <p:sp>
        <p:nvSpPr>
          <p:cNvPr id="132" name="Google Shape;132;p17"/>
          <p:cNvSpPr/>
          <p:nvPr/>
        </p:nvSpPr>
        <p:spPr>
          <a:xfrm>
            <a:off x="7730133" y="3172420"/>
            <a:ext cx="5932289" cy="576263"/>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2A2742"/>
              </a:buClr>
              <a:buSzPts val="1400"/>
              <a:buFont typeface="Arimo"/>
              <a:buNone/>
            </a:pPr>
            <a:r>
              <a:rPr b="0" i="0" lang="en-US" sz="1400" u="none" cap="none" strike="noStrike">
                <a:solidFill>
                  <a:srgbClr val="2A2742"/>
                </a:solidFill>
                <a:latin typeface="Arimo"/>
                <a:ea typeface="Arimo"/>
                <a:cs typeface="Arimo"/>
                <a:sym typeface="Arimo"/>
              </a:rPr>
              <a:t>The 1980s saw a resurgence with rule-based Expert Systems, which mimicked human expert decision-making in specific domains.</a:t>
            </a:r>
            <a:endParaRPr b="0" i="0" sz="1400" u="none" cap="none" strike="noStrike"/>
          </a:p>
        </p:txBody>
      </p:sp>
      <p:sp>
        <p:nvSpPr>
          <p:cNvPr id="133" name="Google Shape;133;p17"/>
          <p:cNvSpPr/>
          <p:nvPr/>
        </p:nvSpPr>
        <p:spPr>
          <a:xfrm>
            <a:off x="7542490" y="4116348"/>
            <a:ext cx="6307574" cy="1412915"/>
          </a:xfrm>
          <a:prstGeom prst="roundRect">
            <a:avLst>
              <a:gd fmla="val 5354" name="adj"/>
            </a:avLst>
          </a:prstGeom>
          <a:solidFill>
            <a:srgbClr val="E9E6FA"/>
          </a:solidFill>
          <a:ln cap="flat" cmpd="sng" w="9525">
            <a:solidFill>
              <a:srgbClr val="BDB8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7"/>
          <p:cNvSpPr/>
          <p:nvPr/>
        </p:nvSpPr>
        <p:spPr>
          <a:xfrm>
            <a:off x="7730133" y="4303990"/>
            <a:ext cx="2251591" cy="281345"/>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2A2742"/>
              </a:buClr>
              <a:buSzPts val="1750"/>
              <a:buFont typeface="Outfit"/>
              <a:buNone/>
            </a:pPr>
            <a:r>
              <a:rPr b="1" i="0" lang="en-US" sz="1750" u="none" cap="none" strike="noStrike">
                <a:solidFill>
                  <a:srgbClr val="2A2742"/>
                </a:solidFill>
                <a:latin typeface="Outfit"/>
                <a:ea typeface="Outfit"/>
                <a:cs typeface="Outfit"/>
                <a:sym typeface="Outfit"/>
              </a:rPr>
              <a:t>MYCIN Example</a:t>
            </a:r>
            <a:endParaRPr b="0" i="0" sz="1750" u="none" cap="none" strike="noStrike"/>
          </a:p>
        </p:txBody>
      </p:sp>
      <p:sp>
        <p:nvSpPr>
          <p:cNvPr id="135" name="Google Shape;135;p17"/>
          <p:cNvSpPr/>
          <p:nvPr/>
        </p:nvSpPr>
        <p:spPr>
          <a:xfrm>
            <a:off x="7730133" y="4765358"/>
            <a:ext cx="5932289" cy="576263"/>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2A2742"/>
              </a:buClr>
              <a:buSzPts val="1400"/>
              <a:buFont typeface="Arimo"/>
              <a:buNone/>
            </a:pPr>
            <a:r>
              <a:rPr b="0" i="0" lang="en-US" sz="1400" u="none" cap="none" strike="noStrike">
                <a:solidFill>
                  <a:srgbClr val="2A2742"/>
                </a:solidFill>
                <a:latin typeface="Arimo"/>
                <a:ea typeface="Arimo"/>
                <a:cs typeface="Arimo"/>
                <a:sym typeface="Arimo"/>
              </a:rPr>
              <a:t>One notable example, MYCIN, could diagnose infectious diseases with accuracy comparable to human specialists.</a:t>
            </a:r>
            <a:endParaRPr b="0" i="0" sz="1400" u="none" cap="none" strike="noStrike"/>
          </a:p>
        </p:txBody>
      </p:sp>
      <p:sp>
        <p:nvSpPr>
          <p:cNvPr id="136" name="Google Shape;136;p17"/>
          <p:cNvSpPr/>
          <p:nvPr/>
        </p:nvSpPr>
        <p:spPr>
          <a:xfrm>
            <a:off x="7542490" y="5709285"/>
            <a:ext cx="6307574" cy="1701046"/>
          </a:xfrm>
          <a:prstGeom prst="roundRect">
            <a:avLst>
              <a:gd fmla="val 4447" name="adj"/>
            </a:avLst>
          </a:prstGeom>
          <a:solidFill>
            <a:srgbClr val="E9E6FA"/>
          </a:solidFill>
          <a:ln cap="flat" cmpd="sng" w="9525">
            <a:solidFill>
              <a:srgbClr val="BDB8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7"/>
          <p:cNvSpPr/>
          <p:nvPr/>
        </p:nvSpPr>
        <p:spPr>
          <a:xfrm>
            <a:off x="7730133" y="5896928"/>
            <a:ext cx="2251591" cy="281345"/>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2A2742"/>
              </a:buClr>
              <a:buSzPts val="1750"/>
              <a:buFont typeface="Outfit"/>
              <a:buNone/>
            </a:pPr>
            <a:r>
              <a:rPr b="1" i="0" lang="en-US" sz="1750" u="none" cap="none" strike="noStrike">
                <a:solidFill>
                  <a:srgbClr val="2A2742"/>
                </a:solidFill>
                <a:latin typeface="Outfit"/>
                <a:ea typeface="Outfit"/>
                <a:cs typeface="Outfit"/>
                <a:sym typeface="Outfit"/>
              </a:rPr>
              <a:t>Lisp Programming</a:t>
            </a:r>
            <a:endParaRPr b="0" i="0" sz="1750" u="none" cap="none" strike="noStrike"/>
          </a:p>
        </p:txBody>
      </p:sp>
      <p:sp>
        <p:nvSpPr>
          <p:cNvPr id="138" name="Google Shape;138;p17"/>
          <p:cNvSpPr/>
          <p:nvPr/>
        </p:nvSpPr>
        <p:spPr>
          <a:xfrm>
            <a:off x="7730133" y="6358295"/>
            <a:ext cx="5932289" cy="864394"/>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2A2742"/>
              </a:buClr>
              <a:buSzPts val="1400"/>
              <a:buFont typeface="Arimo"/>
              <a:buNone/>
            </a:pPr>
            <a:r>
              <a:rPr b="0" i="0" lang="en-US" sz="1400" u="none" cap="none" strike="noStrike">
                <a:solidFill>
                  <a:srgbClr val="2A2742"/>
                </a:solidFill>
                <a:latin typeface="Arimo"/>
                <a:ea typeface="Arimo"/>
                <a:cs typeface="Arimo"/>
                <a:sym typeface="Arimo"/>
              </a:rPr>
              <a:t>The Lisp programming language, created by John McCarthy, became a standard for AI development during this era, enabling complex symbolic reasoning.</a:t>
            </a:r>
            <a:endParaRPr b="0" i="0" sz="1400" u="none" cap="none" strike="noStrike"/>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8"/>
          <p:cNvSpPr/>
          <p:nvPr/>
        </p:nvSpPr>
        <p:spPr>
          <a:xfrm>
            <a:off x="590074" y="463629"/>
            <a:ext cx="9431298" cy="447794"/>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31971"/>
              </a:buClr>
              <a:buSzPts val="2800"/>
              <a:buFont typeface="Outfit"/>
              <a:buNone/>
            </a:pPr>
            <a:r>
              <a:rPr b="1" i="0" lang="en-US" sz="2800" u="none" cap="none" strike="noStrike">
                <a:solidFill>
                  <a:srgbClr val="231971"/>
                </a:solidFill>
                <a:latin typeface="Outfit"/>
                <a:ea typeface="Outfit"/>
                <a:cs typeface="Outfit"/>
                <a:sym typeface="Outfit"/>
              </a:rPr>
              <a:t>Machine Learning and Deep Learning Rise (1990s–2010s)</a:t>
            </a:r>
            <a:endParaRPr b="0" i="0" sz="2800" u="none" cap="none" strike="noStrike"/>
          </a:p>
        </p:txBody>
      </p:sp>
      <p:sp>
        <p:nvSpPr>
          <p:cNvPr id="145" name="Google Shape;145;p18"/>
          <p:cNvSpPr/>
          <p:nvPr/>
        </p:nvSpPr>
        <p:spPr>
          <a:xfrm>
            <a:off x="590074" y="1255276"/>
            <a:ext cx="6550343" cy="687943"/>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2A2742"/>
              </a:buClr>
              <a:buSzPts val="1100"/>
              <a:buFont typeface="Arimo"/>
              <a:buNone/>
            </a:pPr>
            <a:r>
              <a:rPr b="0" i="0" lang="en-US" sz="1100" u="none" cap="none" strike="noStrike">
                <a:solidFill>
                  <a:srgbClr val="2A2742"/>
                </a:solidFill>
                <a:latin typeface="Arimo"/>
                <a:ea typeface="Arimo"/>
                <a:cs typeface="Arimo"/>
                <a:sym typeface="Arimo"/>
              </a:rPr>
              <a:t>The late 20th and early 21st centuries witnessed a paradigm shift towards data-driven approaches, particularly with the advent of machine learning and, later, deep learning. These fields capitalized on increasing computational power and vast datasets.</a:t>
            </a:r>
            <a:endParaRPr b="0" i="0" sz="1100" u="none" cap="none" strike="noStrike"/>
          </a:p>
        </p:txBody>
      </p:sp>
      <p:pic>
        <p:nvPicPr>
          <p:cNvPr descr="preencoded.png" id="146" name="Google Shape;146;p18"/>
          <p:cNvPicPr preferRelativeResize="0"/>
          <p:nvPr/>
        </p:nvPicPr>
        <p:blipFill rotWithShape="1">
          <a:blip r:embed="rId3">
            <a:alphaModFix/>
          </a:blip>
          <a:srcRect b="0" l="0" r="0" t="0"/>
          <a:stretch/>
        </p:blipFill>
        <p:spPr>
          <a:xfrm>
            <a:off x="590074" y="2104430"/>
            <a:ext cx="6550343" cy="6550342"/>
          </a:xfrm>
          <a:prstGeom prst="rect">
            <a:avLst/>
          </a:prstGeom>
          <a:noFill/>
          <a:ln>
            <a:noFill/>
          </a:ln>
        </p:spPr>
      </p:pic>
      <p:sp>
        <p:nvSpPr>
          <p:cNvPr id="147" name="Google Shape;147;p18"/>
          <p:cNvSpPr/>
          <p:nvPr/>
        </p:nvSpPr>
        <p:spPr>
          <a:xfrm>
            <a:off x="7497604" y="1287542"/>
            <a:ext cx="573167" cy="1112282"/>
          </a:xfrm>
          <a:prstGeom prst="roundRect">
            <a:avLst>
              <a:gd fmla="val 360041" name="adj"/>
            </a:avLst>
          </a:prstGeom>
          <a:solidFill>
            <a:srgbClr val="E9E6FA"/>
          </a:solidFill>
          <a:ln cap="flat" cmpd="sng" w="9525">
            <a:solidFill>
              <a:srgbClr val="BDB8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48" name="Google Shape;148;p18"/>
          <p:cNvPicPr preferRelativeResize="0"/>
          <p:nvPr/>
        </p:nvPicPr>
        <p:blipFill rotWithShape="1">
          <a:blip r:embed="rId4">
            <a:alphaModFix/>
          </a:blip>
          <a:srcRect b="0" l="0" r="0" t="0"/>
          <a:stretch/>
        </p:blipFill>
        <p:spPr>
          <a:xfrm>
            <a:off x="7676674" y="1709380"/>
            <a:ext cx="214908" cy="268605"/>
          </a:xfrm>
          <a:prstGeom prst="rect">
            <a:avLst/>
          </a:prstGeom>
          <a:noFill/>
          <a:ln>
            <a:noFill/>
          </a:ln>
        </p:spPr>
      </p:pic>
      <p:sp>
        <p:nvSpPr>
          <p:cNvPr id="149" name="Google Shape;149;p18"/>
          <p:cNvSpPr/>
          <p:nvPr/>
        </p:nvSpPr>
        <p:spPr>
          <a:xfrm>
            <a:off x="8214003" y="1430774"/>
            <a:ext cx="1791295" cy="223957"/>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A2742"/>
              </a:buClr>
              <a:buSzPts val="1400"/>
              <a:buFont typeface="Outfit"/>
              <a:buNone/>
            </a:pPr>
            <a:r>
              <a:rPr b="1" i="0" lang="en-US" sz="1400" u="none" cap="none" strike="noStrike">
                <a:solidFill>
                  <a:srgbClr val="2A2742"/>
                </a:solidFill>
                <a:latin typeface="Outfit"/>
                <a:ea typeface="Outfit"/>
                <a:cs typeface="Outfit"/>
                <a:sym typeface="Outfit"/>
              </a:rPr>
              <a:t>1997: Deep Blue</a:t>
            </a:r>
            <a:endParaRPr b="0" i="0" sz="1400" u="none" cap="none" strike="noStrike"/>
          </a:p>
        </p:txBody>
      </p:sp>
      <p:sp>
        <p:nvSpPr>
          <p:cNvPr id="150" name="Google Shape;150;p18"/>
          <p:cNvSpPr/>
          <p:nvPr/>
        </p:nvSpPr>
        <p:spPr>
          <a:xfrm>
            <a:off x="8214003" y="1797963"/>
            <a:ext cx="5833943" cy="458629"/>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2A2742"/>
              </a:buClr>
              <a:buSzPts val="1100"/>
              <a:buFont typeface="Arimo"/>
              <a:buNone/>
            </a:pPr>
            <a:r>
              <a:rPr b="0" i="0" lang="en-US" sz="1100" u="none" cap="none" strike="noStrike">
                <a:solidFill>
                  <a:srgbClr val="2A2742"/>
                </a:solidFill>
                <a:latin typeface="Arimo"/>
                <a:ea typeface="Arimo"/>
                <a:cs typeface="Arimo"/>
                <a:sym typeface="Arimo"/>
              </a:rPr>
              <a:t>IBM's Deep Blue supercomputer defeated world chess champion Garry Kasparov, a landmark achievement showcasing AI's strategic prowess.</a:t>
            </a:r>
            <a:endParaRPr b="0" i="0" sz="1100" u="none" cap="none" strike="noStrike"/>
          </a:p>
        </p:txBody>
      </p:sp>
      <p:sp>
        <p:nvSpPr>
          <p:cNvPr id="151" name="Google Shape;151;p18"/>
          <p:cNvSpPr/>
          <p:nvPr/>
        </p:nvSpPr>
        <p:spPr>
          <a:xfrm>
            <a:off x="7497604" y="2543056"/>
            <a:ext cx="573167" cy="1112282"/>
          </a:xfrm>
          <a:prstGeom prst="roundRect">
            <a:avLst>
              <a:gd fmla="val 360041" name="adj"/>
            </a:avLst>
          </a:prstGeom>
          <a:solidFill>
            <a:srgbClr val="E9E6FA"/>
          </a:solidFill>
          <a:ln cap="flat" cmpd="sng" w="9525">
            <a:solidFill>
              <a:srgbClr val="BDB8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52" name="Google Shape;152;p18"/>
          <p:cNvPicPr preferRelativeResize="0"/>
          <p:nvPr/>
        </p:nvPicPr>
        <p:blipFill rotWithShape="1">
          <a:blip r:embed="rId5">
            <a:alphaModFix/>
          </a:blip>
          <a:srcRect b="0" l="0" r="0" t="0"/>
          <a:stretch/>
        </p:blipFill>
        <p:spPr>
          <a:xfrm>
            <a:off x="7676674" y="2964894"/>
            <a:ext cx="214908" cy="268605"/>
          </a:xfrm>
          <a:prstGeom prst="rect">
            <a:avLst/>
          </a:prstGeom>
          <a:noFill/>
          <a:ln>
            <a:noFill/>
          </a:ln>
        </p:spPr>
      </p:pic>
      <p:sp>
        <p:nvSpPr>
          <p:cNvPr id="153" name="Google Shape;153;p18"/>
          <p:cNvSpPr/>
          <p:nvPr/>
        </p:nvSpPr>
        <p:spPr>
          <a:xfrm>
            <a:off x="8214003" y="2686288"/>
            <a:ext cx="2222897" cy="223957"/>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A2742"/>
              </a:buClr>
              <a:buSzPts val="1400"/>
              <a:buFont typeface="Outfit"/>
              <a:buNone/>
            </a:pPr>
            <a:r>
              <a:rPr b="1" i="0" lang="en-US" sz="1400" u="none" cap="none" strike="noStrike">
                <a:solidFill>
                  <a:srgbClr val="2A2742"/>
                </a:solidFill>
                <a:latin typeface="Outfit"/>
                <a:ea typeface="Outfit"/>
                <a:cs typeface="Outfit"/>
                <a:sym typeface="Outfit"/>
              </a:rPr>
              <a:t>2012: Deep Learning Boom</a:t>
            </a:r>
            <a:endParaRPr b="0" i="0" sz="1400" u="none" cap="none" strike="noStrike"/>
          </a:p>
        </p:txBody>
      </p:sp>
      <p:sp>
        <p:nvSpPr>
          <p:cNvPr id="154" name="Google Shape;154;p18"/>
          <p:cNvSpPr/>
          <p:nvPr/>
        </p:nvSpPr>
        <p:spPr>
          <a:xfrm>
            <a:off x="8214003" y="3053477"/>
            <a:ext cx="5833943" cy="458629"/>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2A2742"/>
              </a:buClr>
              <a:buSzPts val="1100"/>
              <a:buFont typeface="Arimo"/>
              <a:buNone/>
            </a:pPr>
            <a:r>
              <a:rPr b="0" i="0" lang="en-US" sz="1100" u="none" cap="none" strike="noStrike">
                <a:solidFill>
                  <a:srgbClr val="2A2742"/>
                </a:solidFill>
                <a:latin typeface="Arimo"/>
                <a:ea typeface="Arimo"/>
                <a:cs typeface="Arimo"/>
                <a:sym typeface="Arimo"/>
              </a:rPr>
              <a:t>Geoffrey Hinton's team achieved a breakthrough in image recognition using deep convolutional neural networks at the ImageNet challenge.</a:t>
            </a:r>
            <a:endParaRPr b="0" i="0" sz="1100" u="none" cap="none" strike="noStrike"/>
          </a:p>
        </p:txBody>
      </p:sp>
      <p:sp>
        <p:nvSpPr>
          <p:cNvPr id="155" name="Google Shape;155;p18"/>
          <p:cNvSpPr/>
          <p:nvPr/>
        </p:nvSpPr>
        <p:spPr>
          <a:xfrm>
            <a:off x="7497604" y="3798570"/>
            <a:ext cx="573167" cy="1112282"/>
          </a:xfrm>
          <a:prstGeom prst="roundRect">
            <a:avLst>
              <a:gd fmla="val 360041" name="adj"/>
            </a:avLst>
          </a:prstGeom>
          <a:solidFill>
            <a:srgbClr val="E9E6FA"/>
          </a:solidFill>
          <a:ln cap="flat" cmpd="sng" w="9525">
            <a:solidFill>
              <a:srgbClr val="BDB8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56" name="Google Shape;156;p18"/>
          <p:cNvPicPr preferRelativeResize="0"/>
          <p:nvPr/>
        </p:nvPicPr>
        <p:blipFill rotWithShape="1">
          <a:blip r:embed="rId6">
            <a:alphaModFix/>
          </a:blip>
          <a:srcRect b="0" l="0" r="0" t="0"/>
          <a:stretch/>
        </p:blipFill>
        <p:spPr>
          <a:xfrm>
            <a:off x="7676674" y="4220408"/>
            <a:ext cx="214908" cy="268605"/>
          </a:xfrm>
          <a:prstGeom prst="rect">
            <a:avLst/>
          </a:prstGeom>
          <a:noFill/>
          <a:ln>
            <a:noFill/>
          </a:ln>
        </p:spPr>
      </p:pic>
      <p:sp>
        <p:nvSpPr>
          <p:cNvPr id="157" name="Google Shape;157;p18"/>
          <p:cNvSpPr/>
          <p:nvPr/>
        </p:nvSpPr>
        <p:spPr>
          <a:xfrm>
            <a:off x="8214003" y="3941802"/>
            <a:ext cx="1791295" cy="223957"/>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A2742"/>
              </a:buClr>
              <a:buSzPts val="1400"/>
              <a:buFont typeface="Outfit"/>
              <a:buNone/>
            </a:pPr>
            <a:r>
              <a:rPr b="1" i="0" lang="en-US" sz="1400" u="none" cap="none" strike="noStrike">
                <a:solidFill>
                  <a:srgbClr val="2A2742"/>
                </a:solidFill>
                <a:latin typeface="Outfit"/>
                <a:ea typeface="Outfit"/>
                <a:cs typeface="Outfit"/>
                <a:sym typeface="Outfit"/>
              </a:rPr>
              <a:t>2014: GANs</a:t>
            </a:r>
            <a:endParaRPr b="0" i="0" sz="1400" u="none" cap="none" strike="noStrike"/>
          </a:p>
        </p:txBody>
      </p:sp>
      <p:sp>
        <p:nvSpPr>
          <p:cNvPr id="158" name="Google Shape;158;p18"/>
          <p:cNvSpPr/>
          <p:nvPr/>
        </p:nvSpPr>
        <p:spPr>
          <a:xfrm>
            <a:off x="8214003" y="4308991"/>
            <a:ext cx="5833943" cy="458629"/>
          </a:xfrm>
          <a:prstGeom prst="rect">
            <a:avLst/>
          </a:prstGeom>
          <a:noFill/>
          <a:ln>
            <a:noFill/>
          </a:ln>
        </p:spPr>
        <p:txBody>
          <a:bodyPr anchorCtr="0" anchor="t" bIns="0" lIns="0" spcFirstLastPara="1" rIns="0" wrap="square" tIns="0">
            <a:noAutofit/>
          </a:bodyPr>
          <a:lstStyle/>
          <a:p>
            <a:pPr indent="0" lvl="0" marL="0" marR="0" rtl="0" algn="l">
              <a:lnSpc>
                <a:spcPct val="163636"/>
              </a:lnSpc>
              <a:spcBef>
                <a:spcPts val="0"/>
              </a:spcBef>
              <a:spcAft>
                <a:spcPts val="0"/>
              </a:spcAft>
              <a:buClr>
                <a:srgbClr val="2A2742"/>
              </a:buClr>
              <a:buSzPts val="1100"/>
              <a:buFont typeface="Arimo"/>
              <a:buNone/>
            </a:pPr>
            <a:r>
              <a:rPr b="0" i="0" lang="en-US" sz="1100" u="none" cap="none" strike="noStrike">
                <a:solidFill>
                  <a:srgbClr val="2A2742"/>
                </a:solidFill>
                <a:latin typeface="Arimo"/>
                <a:ea typeface="Arimo"/>
                <a:cs typeface="Arimo"/>
                <a:sym typeface="Arimo"/>
              </a:rPr>
              <a:t>Ian Goodfellow introduced Generative Adversarial Networks (GANs), revolutionizing AI's ability to create realistic new content.</a:t>
            </a:r>
            <a:endParaRPr b="0" i="0" sz="1100" u="none" cap="none" strike="noStrike"/>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pic>
        <p:nvPicPr>
          <p:cNvPr descr="preencoded.png" id="164" name="Google Shape;164;p19"/>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65" name="Google Shape;165;p19"/>
          <p:cNvSpPr/>
          <p:nvPr/>
        </p:nvSpPr>
        <p:spPr>
          <a:xfrm>
            <a:off x="6280190" y="813554"/>
            <a:ext cx="7556421" cy="1133951"/>
          </a:xfrm>
          <a:prstGeom prst="rect">
            <a:avLst/>
          </a:prstGeom>
          <a:noFill/>
          <a:ln>
            <a:noFill/>
          </a:ln>
        </p:spPr>
        <p:txBody>
          <a:bodyPr anchorCtr="0" anchor="t" bIns="0" lIns="0" spcFirstLastPara="1" rIns="0" wrap="square" tIns="0">
            <a:noAutofit/>
          </a:bodyPr>
          <a:lstStyle/>
          <a:p>
            <a:pPr indent="0" lvl="0" marL="0" marR="0" rtl="0" algn="l">
              <a:lnSpc>
                <a:spcPct val="125352"/>
              </a:lnSpc>
              <a:spcBef>
                <a:spcPts val="0"/>
              </a:spcBef>
              <a:spcAft>
                <a:spcPts val="0"/>
              </a:spcAft>
              <a:buClr>
                <a:srgbClr val="231971"/>
              </a:buClr>
              <a:buSzPts val="3550"/>
              <a:buFont typeface="Outfit"/>
              <a:buNone/>
            </a:pPr>
            <a:r>
              <a:rPr b="1" i="0" lang="en-US" sz="3550" u="none" cap="none" strike="noStrike">
                <a:solidFill>
                  <a:srgbClr val="231971"/>
                </a:solidFill>
                <a:latin typeface="Outfit"/>
                <a:ea typeface="Outfit"/>
                <a:cs typeface="Outfit"/>
                <a:sym typeface="Outfit"/>
              </a:rPr>
              <a:t>Breakthroughs in Complex Tasks: AlphaGo and Beyond (2016–2020)</a:t>
            </a:r>
            <a:endParaRPr b="0" i="0" sz="3550" u="none" cap="none" strike="noStrike"/>
          </a:p>
        </p:txBody>
      </p:sp>
      <p:sp>
        <p:nvSpPr>
          <p:cNvPr id="166" name="Google Shape;166;p19"/>
          <p:cNvSpPr/>
          <p:nvPr/>
        </p:nvSpPr>
        <p:spPr>
          <a:xfrm>
            <a:off x="6280190" y="2219682"/>
            <a:ext cx="7556421" cy="580549"/>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2A2742"/>
              </a:buClr>
              <a:buSzPts val="1400"/>
              <a:buFont typeface="Arimo"/>
              <a:buNone/>
            </a:pPr>
            <a:r>
              <a:rPr b="0" i="0" lang="en-US" sz="1400" u="none" cap="none" strike="noStrike">
                <a:solidFill>
                  <a:srgbClr val="2A2742"/>
                </a:solidFill>
                <a:latin typeface="Arimo"/>
                <a:ea typeface="Arimo"/>
                <a:cs typeface="Arimo"/>
                <a:sym typeface="Arimo"/>
              </a:rPr>
              <a:t>The mid-2010s marked a new era of AI conquering highly complex and intuitive tasks, moving beyond structured environments into nuanced real-world applications.</a:t>
            </a:r>
            <a:endParaRPr b="0" i="0" sz="1400" u="none" cap="none" strike="noStrike"/>
          </a:p>
        </p:txBody>
      </p:sp>
      <p:sp>
        <p:nvSpPr>
          <p:cNvPr id="167" name="Google Shape;167;p19"/>
          <p:cNvSpPr/>
          <p:nvPr/>
        </p:nvSpPr>
        <p:spPr>
          <a:xfrm>
            <a:off x="6280190" y="3004304"/>
            <a:ext cx="408265" cy="408265"/>
          </a:xfrm>
          <a:prstGeom prst="roundRect">
            <a:avLst>
              <a:gd fmla="val 18668" name="adj"/>
            </a:avLst>
          </a:prstGeom>
          <a:solidFill>
            <a:srgbClr val="E9E6FA"/>
          </a:solidFill>
          <a:ln cap="flat" cmpd="sng" w="9525">
            <a:solidFill>
              <a:srgbClr val="BDB8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9"/>
          <p:cNvSpPr/>
          <p:nvPr/>
        </p:nvSpPr>
        <p:spPr>
          <a:xfrm>
            <a:off x="6869906" y="3066574"/>
            <a:ext cx="2616994" cy="283488"/>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2A2742"/>
              </a:buClr>
              <a:buSzPts val="1750"/>
              <a:buFont typeface="Outfit"/>
              <a:buNone/>
            </a:pPr>
            <a:r>
              <a:rPr b="1" i="0" lang="en-US" sz="1750" u="none" cap="none" strike="noStrike">
                <a:solidFill>
                  <a:srgbClr val="2A2742"/>
                </a:solidFill>
                <a:latin typeface="Outfit"/>
                <a:ea typeface="Outfit"/>
                <a:cs typeface="Outfit"/>
                <a:sym typeface="Outfit"/>
              </a:rPr>
              <a:t>2016: AlphaGo's Triumph</a:t>
            </a:r>
            <a:endParaRPr b="0" i="0" sz="1750" u="none" cap="none" strike="noStrike"/>
          </a:p>
        </p:txBody>
      </p:sp>
      <p:sp>
        <p:nvSpPr>
          <p:cNvPr id="169" name="Google Shape;169;p19"/>
          <p:cNvSpPr/>
          <p:nvPr/>
        </p:nvSpPr>
        <p:spPr>
          <a:xfrm>
            <a:off x="6869906" y="3458885"/>
            <a:ext cx="6966704" cy="870823"/>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2A2742"/>
              </a:buClr>
              <a:buSzPts val="1400"/>
              <a:buFont typeface="Arimo"/>
              <a:buNone/>
            </a:pPr>
            <a:r>
              <a:rPr b="0" i="0" lang="en-US" sz="1400" u="none" cap="none" strike="noStrike">
                <a:solidFill>
                  <a:srgbClr val="2A2742"/>
                </a:solidFill>
                <a:latin typeface="Arimo"/>
                <a:ea typeface="Arimo"/>
                <a:cs typeface="Arimo"/>
                <a:sym typeface="Arimo"/>
              </a:rPr>
              <a:t>DeepMind's AlphaGo defeated world Go champion Lee Sedol, a game with more possible moves than atoms in the universe, demonstrating superior intuition and strategy.</a:t>
            </a:r>
            <a:endParaRPr b="0" i="0" sz="1400" u="none" cap="none" strike="noStrike"/>
          </a:p>
        </p:txBody>
      </p:sp>
      <p:sp>
        <p:nvSpPr>
          <p:cNvPr id="170" name="Google Shape;170;p19"/>
          <p:cNvSpPr/>
          <p:nvPr/>
        </p:nvSpPr>
        <p:spPr>
          <a:xfrm>
            <a:off x="6280190" y="4692610"/>
            <a:ext cx="408265" cy="408265"/>
          </a:xfrm>
          <a:prstGeom prst="roundRect">
            <a:avLst>
              <a:gd fmla="val 18668" name="adj"/>
            </a:avLst>
          </a:prstGeom>
          <a:solidFill>
            <a:srgbClr val="E9E6FA"/>
          </a:solidFill>
          <a:ln cap="flat" cmpd="sng" w="9525">
            <a:solidFill>
              <a:srgbClr val="BDB8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9"/>
          <p:cNvSpPr/>
          <p:nvPr/>
        </p:nvSpPr>
        <p:spPr>
          <a:xfrm>
            <a:off x="6869906" y="4754880"/>
            <a:ext cx="2585085" cy="283488"/>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2A2742"/>
              </a:buClr>
              <a:buSzPts val="1750"/>
              <a:buFont typeface="Outfit"/>
              <a:buNone/>
            </a:pPr>
            <a:r>
              <a:rPr b="1" i="0" lang="en-US" sz="1750" u="none" cap="none" strike="noStrike">
                <a:solidFill>
                  <a:srgbClr val="2A2742"/>
                </a:solidFill>
                <a:latin typeface="Outfit"/>
                <a:ea typeface="Outfit"/>
                <a:cs typeface="Outfit"/>
                <a:sym typeface="Outfit"/>
              </a:rPr>
              <a:t>Widespread AI Adoption</a:t>
            </a:r>
            <a:endParaRPr b="0" i="0" sz="1750" u="none" cap="none" strike="noStrike"/>
          </a:p>
        </p:txBody>
      </p:sp>
      <p:sp>
        <p:nvSpPr>
          <p:cNvPr id="172" name="Google Shape;172;p19"/>
          <p:cNvSpPr/>
          <p:nvPr/>
        </p:nvSpPr>
        <p:spPr>
          <a:xfrm>
            <a:off x="6869906" y="5147191"/>
            <a:ext cx="6966704" cy="870823"/>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2A2742"/>
              </a:buClr>
              <a:buSzPts val="1400"/>
              <a:buFont typeface="Arimo"/>
              <a:buNone/>
            </a:pPr>
            <a:r>
              <a:rPr b="0" i="0" lang="en-US" sz="1400" u="none" cap="none" strike="noStrike">
                <a:solidFill>
                  <a:srgbClr val="2A2742"/>
                </a:solidFill>
                <a:latin typeface="Arimo"/>
                <a:ea typeface="Arimo"/>
                <a:cs typeface="Arimo"/>
                <a:sym typeface="Arimo"/>
              </a:rPr>
              <a:t>AI applications expanded rapidly into everyday life, including advanced speech recognition, autonomous vehicles, precise facial recognition, and ubiquitous personal assistants like Siri and Alexa.</a:t>
            </a:r>
            <a:endParaRPr b="0" i="0" sz="1400" u="none" cap="none" strike="noStrike"/>
          </a:p>
        </p:txBody>
      </p:sp>
      <p:sp>
        <p:nvSpPr>
          <p:cNvPr id="173" name="Google Shape;173;p19"/>
          <p:cNvSpPr/>
          <p:nvPr/>
        </p:nvSpPr>
        <p:spPr>
          <a:xfrm>
            <a:off x="6280190" y="6380917"/>
            <a:ext cx="408265" cy="408265"/>
          </a:xfrm>
          <a:prstGeom prst="roundRect">
            <a:avLst>
              <a:gd fmla="val 18668" name="adj"/>
            </a:avLst>
          </a:prstGeom>
          <a:solidFill>
            <a:srgbClr val="E9E6FA"/>
          </a:solidFill>
          <a:ln cap="flat" cmpd="sng" w="9525">
            <a:solidFill>
              <a:srgbClr val="BDB8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9"/>
          <p:cNvSpPr/>
          <p:nvPr/>
        </p:nvSpPr>
        <p:spPr>
          <a:xfrm>
            <a:off x="6869906" y="6443186"/>
            <a:ext cx="2452688" cy="283488"/>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2A2742"/>
              </a:buClr>
              <a:buSzPts val="1750"/>
              <a:buFont typeface="Outfit"/>
              <a:buNone/>
            </a:pPr>
            <a:r>
              <a:rPr b="1" i="0" lang="en-US" sz="1750" u="none" cap="none" strike="noStrike">
                <a:solidFill>
                  <a:srgbClr val="2A2742"/>
                </a:solidFill>
                <a:latin typeface="Outfit"/>
                <a:ea typeface="Outfit"/>
                <a:cs typeface="Outfit"/>
                <a:sym typeface="Outfit"/>
              </a:rPr>
              <a:t>Transformative Impact</a:t>
            </a:r>
            <a:endParaRPr b="0" i="0" sz="1750" u="none" cap="none" strike="noStrike"/>
          </a:p>
        </p:txBody>
      </p:sp>
      <p:sp>
        <p:nvSpPr>
          <p:cNvPr id="175" name="Google Shape;175;p19"/>
          <p:cNvSpPr/>
          <p:nvPr/>
        </p:nvSpPr>
        <p:spPr>
          <a:xfrm>
            <a:off x="6869906" y="6835497"/>
            <a:ext cx="6966704" cy="580549"/>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2A2742"/>
              </a:buClr>
              <a:buSzPts val="1400"/>
              <a:buFont typeface="Arimo"/>
              <a:buNone/>
            </a:pPr>
            <a:r>
              <a:rPr b="0" i="0" lang="en-US" sz="1400" u="none" cap="none" strike="noStrike">
                <a:solidFill>
                  <a:srgbClr val="2A2742"/>
                </a:solidFill>
                <a:latin typeface="Arimo"/>
                <a:ea typeface="Arimo"/>
                <a:cs typeface="Arimo"/>
                <a:sym typeface="Arimo"/>
              </a:rPr>
              <a:t>These advancements cemented AI's role as a transformative technology, reshaping industries and user experiences globally.</a:t>
            </a:r>
            <a:endParaRPr b="0" i="0" sz="1400" u="none" cap="none" strike="noStrike"/>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0"/>
          <p:cNvSpPr/>
          <p:nvPr/>
        </p:nvSpPr>
        <p:spPr>
          <a:xfrm>
            <a:off x="575548" y="452199"/>
            <a:ext cx="11873627" cy="488156"/>
          </a:xfrm>
          <a:prstGeom prst="rect">
            <a:avLst/>
          </a:prstGeom>
          <a:noFill/>
          <a:ln>
            <a:noFill/>
          </a:ln>
        </p:spPr>
        <p:txBody>
          <a:bodyPr anchorCtr="0" anchor="t" bIns="0" lIns="0" spcFirstLastPara="1" rIns="0" wrap="square" tIns="0">
            <a:noAutofit/>
          </a:bodyPr>
          <a:lstStyle/>
          <a:p>
            <a:pPr indent="0" lvl="0" marL="0" marR="0" rtl="0" algn="l">
              <a:lnSpc>
                <a:spcPct val="124590"/>
              </a:lnSpc>
              <a:spcBef>
                <a:spcPts val="0"/>
              </a:spcBef>
              <a:spcAft>
                <a:spcPts val="0"/>
              </a:spcAft>
              <a:buClr>
                <a:srgbClr val="231971"/>
              </a:buClr>
              <a:buSzPts val="3050"/>
              <a:buFont typeface="Outfit"/>
              <a:buNone/>
            </a:pPr>
            <a:r>
              <a:rPr b="1" i="0" lang="en-US" sz="3050" u="none" cap="none" strike="noStrike">
                <a:solidFill>
                  <a:srgbClr val="231971"/>
                </a:solidFill>
                <a:latin typeface="Outfit"/>
                <a:ea typeface="Outfit"/>
                <a:cs typeface="Outfit"/>
                <a:sym typeface="Outfit"/>
              </a:rPr>
              <a:t>The Era of Agentic AI: Autonomous, Adaptive, and Ethical (2020s)</a:t>
            </a:r>
            <a:endParaRPr b="0" i="0" sz="3050" u="none" cap="none" strike="noStrike"/>
          </a:p>
        </p:txBody>
      </p:sp>
      <p:sp>
        <p:nvSpPr>
          <p:cNvPr id="182" name="Google Shape;182;p20"/>
          <p:cNvSpPr/>
          <p:nvPr/>
        </p:nvSpPr>
        <p:spPr>
          <a:xfrm>
            <a:off x="575548" y="1252776"/>
            <a:ext cx="13479304" cy="499824"/>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2A2742"/>
              </a:buClr>
              <a:buSzPts val="1200"/>
              <a:buFont typeface="Arimo"/>
              <a:buNone/>
            </a:pPr>
            <a:r>
              <a:rPr b="0" i="0" lang="en-US" sz="1200" u="none" cap="none" strike="noStrike">
                <a:solidFill>
                  <a:srgbClr val="2A2742"/>
                </a:solidFill>
                <a:latin typeface="Arimo"/>
                <a:ea typeface="Arimo"/>
                <a:cs typeface="Arimo"/>
                <a:sym typeface="Arimo"/>
              </a:rPr>
              <a:t>We are now entering the age of Agentic AI—systems not just capable of complex reasoning but also of setting their own goals, making independent decisions, and adapting dynamically to evolving environments.</a:t>
            </a:r>
            <a:endParaRPr b="0" i="0" sz="1200" u="none" cap="none" strike="noStrike"/>
          </a:p>
        </p:txBody>
      </p:sp>
      <p:sp>
        <p:nvSpPr>
          <p:cNvPr id="183" name="Google Shape;183;p20"/>
          <p:cNvSpPr/>
          <p:nvPr/>
        </p:nvSpPr>
        <p:spPr>
          <a:xfrm>
            <a:off x="575548" y="2084546"/>
            <a:ext cx="6549152" cy="1347311"/>
          </a:xfrm>
          <a:prstGeom prst="rect">
            <a:avLst/>
          </a:prstGeom>
          <a:noFill/>
          <a:ln>
            <a:noFill/>
          </a:ln>
        </p:spPr>
        <p:txBody>
          <a:bodyPr anchorCtr="0" anchor="t" bIns="0" lIns="0" spcFirstLastPara="1" rIns="0" wrap="square" tIns="0">
            <a:noAutofit/>
          </a:bodyPr>
          <a:lstStyle/>
          <a:p>
            <a:pPr indent="0" lvl="0" marL="0" marR="0" rtl="0" algn="l">
              <a:lnSpc>
                <a:spcPct val="126190"/>
              </a:lnSpc>
              <a:spcBef>
                <a:spcPts val="0"/>
              </a:spcBef>
              <a:spcAft>
                <a:spcPts val="0"/>
              </a:spcAft>
              <a:buClr>
                <a:srgbClr val="5E4CE6"/>
              </a:buClr>
              <a:buSzPts val="4200"/>
              <a:buFont typeface="Outfit"/>
              <a:buNone/>
            </a:pPr>
            <a:r>
              <a:rPr b="1" i="0" lang="en-US" sz="4200" u="none" cap="none" strike="noStrike">
                <a:solidFill>
                  <a:srgbClr val="5E4CE6"/>
                </a:solidFill>
                <a:latin typeface="Outfit"/>
                <a:ea typeface="Outfit"/>
                <a:cs typeface="Outfit"/>
                <a:sym typeface="Outfit"/>
              </a:rPr>
              <a:t>Agentic AI:</a:t>
            </a:r>
            <a:r>
              <a:rPr b="1" i="0" lang="en-US" sz="4200" u="none" cap="none" strike="noStrike">
                <a:solidFill>
                  <a:srgbClr val="231971"/>
                </a:solidFill>
                <a:latin typeface="Outfit"/>
                <a:ea typeface="Outfit"/>
                <a:cs typeface="Outfit"/>
                <a:sym typeface="Outfit"/>
              </a:rPr>
              <a:t> Autonomous, Goal-Oriented, Adaptive.</a:t>
            </a:r>
            <a:endParaRPr b="0" i="0" sz="4200" u="none" cap="none" strike="noStrike"/>
          </a:p>
        </p:txBody>
      </p:sp>
      <p:sp>
        <p:nvSpPr>
          <p:cNvPr id="184" name="Google Shape;184;p20"/>
          <p:cNvSpPr/>
          <p:nvPr/>
        </p:nvSpPr>
        <p:spPr>
          <a:xfrm>
            <a:off x="7513320" y="2068830"/>
            <a:ext cx="6549152" cy="499824"/>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2A2742"/>
              </a:buClr>
              <a:buSzPts val="1200"/>
              <a:buFont typeface="Arimo"/>
              <a:buNone/>
            </a:pPr>
            <a:r>
              <a:rPr b="1" i="0" lang="en-US" sz="1200" u="none" cap="none" strike="noStrike">
                <a:solidFill>
                  <a:srgbClr val="2A2742"/>
                </a:solidFill>
                <a:latin typeface="Arimo"/>
                <a:ea typeface="Arimo"/>
                <a:cs typeface="Arimo"/>
                <a:sym typeface="Arimo"/>
              </a:rPr>
              <a:t>Autonomous Decision-Making:</a:t>
            </a:r>
            <a:r>
              <a:rPr b="0" i="0" lang="en-US" sz="1200" u="none" cap="none" strike="noStrike">
                <a:solidFill>
                  <a:srgbClr val="2A2742"/>
                </a:solidFill>
                <a:latin typeface="Arimo"/>
                <a:ea typeface="Arimo"/>
                <a:cs typeface="Arimo"/>
                <a:sym typeface="Arimo"/>
              </a:rPr>
              <a:t> Systems capable of self-directed actions and problem-solving.</a:t>
            </a:r>
            <a:endParaRPr b="0" i="0" sz="1200" u="none" cap="none" strike="noStrike"/>
          </a:p>
        </p:txBody>
      </p:sp>
      <p:sp>
        <p:nvSpPr>
          <p:cNvPr id="185" name="Google Shape;185;p20"/>
          <p:cNvSpPr/>
          <p:nvPr/>
        </p:nvSpPr>
        <p:spPr>
          <a:xfrm>
            <a:off x="7513320" y="2623304"/>
            <a:ext cx="6549152" cy="499824"/>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2A2742"/>
              </a:buClr>
              <a:buSzPts val="1200"/>
              <a:buFont typeface="Arimo"/>
              <a:buNone/>
            </a:pPr>
            <a:r>
              <a:rPr b="1" i="0" lang="en-US" sz="1200" u="none" cap="none" strike="noStrike">
                <a:solidFill>
                  <a:srgbClr val="2A2742"/>
                </a:solidFill>
                <a:latin typeface="Arimo"/>
                <a:ea typeface="Arimo"/>
                <a:cs typeface="Arimo"/>
                <a:sym typeface="Arimo"/>
              </a:rPr>
              <a:t>Large Language Models (LLMs):</a:t>
            </a:r>
            <a:r>
              <a:rPr b="0" i="0" lang="en-US" sz="1200" u="none" cap="none" strike="noStrike">
                <a:solidFill>
                  <a:srgbClr val="2A2742"/>
                </a:solidFill>
                <a:latin typeface="Arimo"/>
                <a:ea typeface="Arimo"/>
                <a:cs typeface="Arimo"/>
                <a:sym typeface="Arimo"/>
              </a:rPr>
              <a:t> The advent of models like the GPT series enables human-like text generation, reasoning, and complex communication.</a:t>
            </a:r>
            <a:endParaRPr b="0" i="0" sz="1200" u="none" cap="none" strike="noStrike"/>
          </a:p>
        </p:txBody>
      </p:sp>
      <p:sp>
        <p:nvSpPr>
          <p:cNvPr id="186" name="Google Shape;186;p20"/>
          <p:cNvSpPr/>
          <p:nvPr/>
        </p:nvSpPr>
        <p:spPr>
          <a:xfrm>
            <a:off x="7513320" y="3177778"/>
            <a:ext cx="6549152" cy="499824"/>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2A2742"/>
              </a:buClr>
              <a:buSzPts val="1200"/>
              <a:buFont typeface="Arimo"/>
              <a:buNone/>
            </a:pPr>
            <a:r>
              <a:rPr b="1" i="0" lang="en-US" sz="1200" u="none" cap="none" strike="noStrike">
                <a:solidFill>
                  <a:srgbClr val="2A2742"/>
                </a:solidFill>
                <a:latin typeface="Arimo"/>
                <a:ea typeface="Arimo"/>
                <a:cs typeface="Arimo"/>
                <a:sym typeface="Arimo"/>
              </a:rPr>
              <a:t>Ethical Considerations Intensify:</a:t>
            </a:r>
            <a:r>
              <a:rPr b="0" i="0" lang="en-US" sz="1200" u="none" cap="none" strike="noStrike">
                <a:solidFill>
                  <a:srgbClr val="2A2742"/>
                </a:solidFill>
                <a:latin typeface="Arimo"/>
                <a:ea typeface="Arimo"/>
                <a:cs typeface="Arimo"/>
                <a:sym typeface="Arimo"/>
              </a:rPr>
              <a:t> As AI becomes more autonomous, debates around bias, transparency, accountability, and societal impact become critical.</a:t>
            </a:r>
            <a:endParaRPr b="0" i="0" sz="1200" u="none" cap="none" strike="noStrike"/>
          </a:p>
        </p:txBody>
      </p:sp>
      <p:pic>
        <p:nvPicPr>
          <p:cNvPr descr="preencoded.png" id="187" name="Google Shape;187;p20"/>
          <p:cNvPicPr preferRelativeResize="0"/>
          <p:nvPr/>
        </p:nvPicPr>
        <p:blipFill rotWithShape="1">
          <a:blip r:embed="rId3">
            <a:alphaModFix/>
          </a:blip>
          <a:srcRect b="0" l="0" r="0" t="0"/>
          <a:stretch/>
        </p:blipFill>
        <p:spPr>
          <a:xfrm>
            <a:off x="7513320" y="3853339"/>
            <a:ext cx="6549152" cy="654915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1"/>
          <p:cNvSpPr/>
          <p:nvPr/>
        </p:nvSpPr>
        <p:spPr>
          <a:xfrm>
            <a:off x="793790" y="1283970"/>
            <a:ext cx="12619196"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231971"/>
              </a:buClr>
              <a:buSzPts val="4450"/>
              <a:buFont typeface="Outfit"/>
              <a:buNone/>
            </a:pPr>
            <a:r>
              <a:rPr b="1" i="0" lang="en-US" sz="4450" u="none" cap="none" strike="noStrike">
                <a:solidFill>
                  <a:srgbClr val="231971"/>
                </a:solidFill>
                <a:latin typeface="Outfit"/>
                <a:ea typeface="Outfit"/>
                <a:cs typeface="Outfit"/>
                <a:sym typeface="Outfit"/>
              </a:rPr>
              <a:t>AI Today: Integration and Impact Across Society</a:t>
            </a:r>
            <a:endParaRPr b="0" i="0" sz="4450" u="none" cap="none" strike="noStrike"/>
          </a:p>
        </p:txBody>
      </p:sp>
      <p:pic>
        <p:nvPicPr>
          <p:cNvPr descr="preencoded.png" id="194" name="Google Shape;194;p21"/>
          <p:cNvPicPr preferRelativeResize="0"/>
          <p:nvPr/>
        </p:nvPicPr>
        <p:blipFill rotWithShape="1">
          <a:blip r:embed="rId3">
            <a:alphaModFix/>
          </a:blip>
          <a:srcRect b="0" l="0" r="0" t="0"/>
          <a:stretch/>
        </p:blipFill>
        <p:spPr>
          <a:xfrm>
            <a:off x="793790" y="2446377"/>
            <a:ext cx="566976" cy="566976"/>
          </a:xfrm>
          <a:prstGeom prst="rect">
            <a:avLst/>
          </a:prstGeom>
          <a:noFill/>
          <a:ln>
            <a:noFill/>
          </a:ln>
        </p:spPr>
      </p:pic>
      <p:sp>
        <p:nvSpPr>
          <p:cNvPr id="195" name="Google Shape;195;p21"/>
          <p:cNvSpPr/>
          <p:nvPr/>
        </p:nvSpPr>
        <p:spPr>
          <a:xfrm>
            <a:off x="1644253" y="2581037"/>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A2742"/>
              </a:buClr>
              <a:buSzPts val="2200"/>
              <a:buFont typeface="Outfit"/>
              <a:buNone/>
            </a:pPr>
            <a:r>
              <a:rPr b="1" i="0" lang="en-US" sz="2200" u="none" cap="none" strike="noStrike">
                <a:solidFill>
                  <a:srgbClr val="2A2742"/>
                </a:solidFill>
                <a:latin typeface="Outfit"/>
                <a:ea typeface="Outfit"/>
                <a:cs typeface="Outfit"/>
                <a:sym typeface="Outfit"/>
              </a:rPr>
              <a:t>Healthcare</a:t>
            </a:r>
            <a:endParaRPr b="0" i="0" sz="2200" u="none" cap="none" strike="noStrike"/>
          </a:p>
        </p:txBody>
      </p:sp>
      <p:sp>
        <p:nvSpPr>
          <p:cNvPr id="196" name="Google Shape;196;p21"/>
          <p:cNvSpPr/>
          <p:nvPr/>
        </p:nvSpPr>
        <p:spPr>
          <a:xfrm>
            <a:off x="1644253" y="3071455"/>
            <a:ext cx="5529143"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A2742"/>
              </a:buClr>
              <a:buSzPts val="1750"/>
              <a:buFont typeface="Arimo"/>
              <a:buNone/>
            </a:pPr>
            <a:r>
              <a:rPr b="0" i="0" lang="en-US" sz="1750" u="none" cap="none" strike="noStrike">
                <a:solidFill>
                  <a:srgbClr val="2A2742"/>
                </a:solidFill>
                <a:latin typeface="Arimo"/>
                <a:ea typeface="Arimo"/>
                <a:cs typeface="Arimo"/>
                <a:sym typeface="Arimo"/>
              </a:rPr>
              <a:t>AI assists in early disease detection, drug discovery, and personalized treatment plans, like detecting cancer in its nascent stages.</a:t>
            </a:r>
            <a:endParaRPr b="0" i="0" sz="1750" u="none" cap="none" strike="noStrike"/>
          </a:p>
        </p:txBody>
      </p:sp>
      <p:pic>
        <p:nvPicPr>
          <p:cNvPr descr="preencoded.png" id="197" name="Google Shape;197;p21"/>
          <p:cNvPicPr preferRelativeResize="0"/>
          <p:nvPr/>
        </p:nvPicPr>
        <p:blipFill rotWithShape="1">
          <a:blip r:embed="rId4">
            <a:alphaModFix/>
          </a:blip>
          <a:srcRect b="0" l="0" r="0" t="0"/>
          <a:stretch/>
        </p:blipFill>
        <p:spPr>
          <a:xfrm>
            <a:off x="7456884" y="2446377"/>
            <a:ext cx="566976" cy="566976"/>
          </a:xfrm>
          <a:prstGeom prst="rect">
            <a:avLst/>
          </a:prstGeom>
          <a:noFill/>
          <a:ln>
            <a:noFill/>
          </a:ln>
        </p:spPr>
      </p:pic>
      <p:sp>
        <p:nvSpPr>
          <p:cNvPr id="198" name="Google Shape;198;p21"/>
          <p:cNvSpPr/>
          <p:nvPr/>
        </p:nvSpPr>
        <p:spPr>
          <a:xfrm>
            <a:off x="8307348" y="2581037"/>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A2742"/>
              </a:buClr>
              <a:buSzPts val="2200"/>
              <a:buFont typeface="Outfit"/>
              <a:buNone/>
            </a:pPr>
            <a:r>
              <a:rPr b="1" i="0" lang="en-US" sz="2200" u="none" cap="none" strike="noStrike">
                <a:solidFill>
                  <a:srgbClr val="2A2742"/>
                </a:solidFill>
                <a:latin typeface="Outfit"/>
                <a:ea typeface="Outfit"/>
                <a:cs typeface="Outfit"/>
                <a:sym typeface="Outfit"/>
              </a:rPr>
              <a:t>Finance</a:t>
            </a:r>
            <a:endParaRPr b="0" i="0" sz="2200" u="none" cap="none" strike="noStrike"/>
          </a:p>
        </p:txBody>
      </p:sp>
      <p:sp>
        <p:nvSpPr>
          <p:cNvPr id="199" name="Google Shape;199;p21"/>
          <p:cNvSpPr/>
          <p:nvPr/>
        </p:nvSpPr>
        <p:spPr>
          <a:xfrm>
            <a:off x="8307348" y="3071455"/>
            <a:ext cx="5529263"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A2742"/>
              </a:buClr>
              <a:buSzPts val="1750"/>
              <a:buFont typeface="Arimo"/>
              <a:buNone/>
            </a:pPr>
            <a:r>
              <a:rPr b="0" i="0" lang="en-US" sz="1750" u="none" cap="none" strike="noStrike">
                <a:solidFill>
                  <a:srgbClr val="2A2742"/>
                </a:solidFill>
                <a:latin typeface="Arimo"/>
                <a:ea typeface="Arimo"/>
                <a:cs typeface="Arimo"/>
                <a:sym typeface="Arimo"/>
              </a:rPr>
              <a:t>Fraud detection, algorithmic trading, and personalized financial advice are enhanced by AI systems.</a:t>
            </a:r>
            <a:endParaRPr b="0" i="0" sz="1750" u="none" cap="none" strike="noStrike"/>
          </a:p>
        </p:txBody>
      </p:sp>
      <p:pic>
        <p:nvPicPr>
          <p:cNvPr descr="preencoded.png" id="200" name="Google Shape;200;p21"/>
          <p:cNvPicPr preferRelativeResize="0"/>
          <p:nvPr/>
        </p:nvPicPr>
        <p:blipFill rotWithShape="1">
          <a:blip r:embed="rId5">
            <a:alphaModFix/>
          </a:blip>
          <a:srcRect b="0" l="0" r="0" t="0"/>
          <a:stretch/>
        </p:blipFill>
        <p:spPr>
          <a:xfrm>
            <a:off x="793790" y="4613791"/>
            <a:ext cx="566976" cy="566976"/>
          </a:xfrm>
          <a:prstGeom prst="rect">
            <a:avLst/>
          </a:prstGeom>
          <a:noFill/>
          <a:ln>
            <a:noFill/>
          </a:ln>
        </p:spPr>
      </p:pic>
      <p:sp>
        <p:nvSpPr>
          <p:cNvPr id="201" name="Google Shape;201;p21"/>
          <p:cNvSpPr/>
          <p:nvPr/>
        </p:nvSpPr>
        <p:spPr>
          <a:xfrm>
            <a:off x="1644253" y="4748451"/>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A2742"/>
              </a:buClr>
              <a:buSzPts val="2200"/>
              <a:buFont typeface="Outfit"/>
              <a:buNone/>
            </a:pPr>
            <a:r>
              <a:rPr b="1" i="0" lang="en-US" sz="2200" u="none" cap="none" strike="noStrike">
                <a:solidFill>
                  <a:srgbClr val="2A2742"/>
                </a:solidFill>
                <a:latin typeface="Outfit"/>
                <a:ea typeface="Outfit"/>
                <a:cs typeface="Outfit"/>
                <a:sym typeface="Outfit"/>
              </a:rPr>
              <a:t>Transportation</a:t>
            </a:r>
            <a:endParaRPr b="0" i="0" sz="2200" u="none" cap="none" strike="noStrike"/>
          </a:p>
        </p:txBody>
      </p:sp>
      <p:sp>
        <p:nvSpPr>
          <p:cNvPr id="202" name="Google Shape;202;p21"/>
          <p:cNvSpPr/>
          <p:nvPr/>
        </p:nvSpPr>
        <p:spPr>
          <a:xfrm>
            <a:off x="1644253" y="5238869"/>
            <a:ext cx="5529143"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A2742"/>
              </a:buClr>
              <a:buSzPts val="1750"/>
              <a:buFont typeface="Arimo"/>
              <a:buNone/>
            </a:pPr>
            <a:r>
              <a:rPr b="0" i="0" lang="en-US" sz="1750" u="none" cap="none" strike="noStrike">
                <a:solidFill>
                  <a:srgbClr val="2A2742"/>
                </a:solidFill>
                <a:latin typeface="Arimo"/>
                <a:ea typeface="Arimo"/>
                <a:cs typeface="Arimo"/>
                <a:sym typeface="Arimo"/>
              </a:rPr>
              <a:t>Autonomous vehicles, optimized traffic flow, and smart logistics are powered by advanced AI.</a:t>
            </a:r>
            <a:endParaRPr b="0" i="0" sz="1750" u="none" cap="none" strike="noStrike"/>
          </a:p>
        </p:txBody>
      </p:sp>
      <p:pic>
        <p:nvPicPr>
          <p:cNvPr descr="preencoded.png" id="203" name="Google Shape;203;p21"/>
          <p:cNvPicPr preferRelativeResize="0"/>
          <p:nvPr/>
        </p:nvPicPr>
        <p:blipFill rotWithShape="1">
          <a:blip r:embed="rId6">
            <a:alphaModFix/>
          </a:blip>
          <a:srcRect b="0" l="0" r="0" t="0"/>
          <a:stretch/>
        </p:blipFill>
        <p:spPr>
          <a:xfrm>
            <a:off x="7456884" y="4613791"/>
            <a:ext cx="566976" cy="566976"/>
          </a:xfrm>
          <a:prstGeom prst="rect">
            <a:avLst/>
          </a:prstGeom>
          <a:noFill/>
          <a:ln>
            <a:noFill/>
          </a:ln>
        </p:spPr>
      </p:pic>
      <p:sp>
        <p:nvSpPr>
          <p:cNvPr id="204" name="Google Shape;204;p21"/>
          <p:cNvSpPr/>
          <p:nvPr/>
        </p:nvSpPr>
        <p:spPr>
          <a:xfrm>
            <a:off x="8307348" y="4748451"/>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A2742"/>
              </a:buClr>
              <a:buSzPts val="2200"/>
              <a:buFont typeface="Outfit"/>
              <a:buNone/>
            </a:pPr>
            <a:r>
              <a:rPr b="1" i="0" lang="en-US" sz="2200" u="none" cap="none" strike="noStrike">
                <a:solidFill>
                  <a:srgbClr val="2A2742"/>
                </a:solidFill>
                <a:latin typeface="Outfit"/>
                <a:ea typeface="Outfit"/>
                <a:cs typeface="Outfit"/>
                <a:sym typeface="Outfit"/>
              </a:rPr>
              <a:t>Creative Industries</a:t>
            </a:r>
            <a:endParaRPr b="0" i="0" sz="2200" u="none" cap="none" strike="noStrike"/>
          </a:p>
        </p:txBody>
      </p:sp>
      <p:sp>
        <p:nvSpPr>
          <p:cNvPr id="205" name="Google Shape;205;p21"/>
          <p:cNvSpPr/>
          <p:nvPr/>
        </p:nvSpPr>
        <p:spPr>
          <a:xfrm>
            <a:off x="8307348" y="5238869"/>
            <a:ext cx="5529263"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A2742"/>
              </a:buClr>
              <a:buSzPts val="1750"/>
              <a:buFont typeface="Arimo"/>
              <a:buNone/>
            </a:pPr>
            <a:r>
              <a:rPr b="0" i="0" lang="en-US" sz="1750" u="none" cap="none" strike="noStrike">
                <a:solidFill>
                  <a:srgbClr val="2A2742"/>
                </a:solidFill>
                <a:latin typeface="Arimo"/>
                <a:ea typeface="Arimo"/>
                <a:cs typeface="Arimo"/>
                <a:sym typeface="Arimo"/>
              </a:rPr>
              <a:t>AI aids in content generation, design, and personalized entertainment experiences.</a:t>
            </a:r>
            <a:endParaRPr b="0" i="0" sz="1750" u="none" cap="none" strike="noStrike"/>
          </a:p>
        </p:txBody>
      </p:sp>
      <p:sp>
        <p:nvSpPr>
          <p:cNvPr id="206" name="Google Shape;206;p21"/>
          <p:cNvSpPr/>
          <p:nvPr/>
        </p:nvSpPr>
        <p:spPr>
          <a:xfrm>
            <a:off x="793790" y="6219825"/>
            <a:ext cx="13042821"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A2742"/>
              </a:buClr>
              <a:buSzPts val="1750"/>
              <a:buFont typeface="Arimo"/>
              <a:buNone/>
            </a:pPr>
            <a:r>
              <a:rPr b="0" i="0" lang="en-US" sz="1750" u="none" cap="none" strike="noStrike">
                <a:solidFill>
                  <a:srgbClr val="2A2742"/>
                </a:solidFill>
                <a:latin typeface="Arimo"/>
                <a:ea typeface="Arimo"/>
                <a:cs typeface="Arimo"/>
                <a:sym typeface="Arimo"/>
              </a:rPr>
              <a:t>AI is no longer a futuristic concept but an integral part of our daily lives, driving innovation and efficiency across virtually every sector. Global AI labs prioritize inclusive and diverse solutions, addressing societal challenges and opportunities.</a:t>
            </a:r>
            <a:endParaRPr b="0" i="0" sz="1750" u="none" cap="none" strike="noStrike"/>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